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921" r:id="rId2"/>
    <p:sldId id="3554" r:id="rId3"/>
    <p:sldId id="3489" r:id="rId4"/>
    <p:sldId id="3488" r:id="rId5"/>
    <p:sldId id="3555" r:id="rId6"/>
    <p:sldId id="3556" r:id="rId7"/>
    <p:sldId id="2875" r:id="rId8"/>
    <p:sldId id="3469" r:id="rId9"/>
    <p:sldId id="3557" r:id="rId10"/>
    <p:sldId id="3464" r:id="rId11"/>
    <p:sldId id="3470" r:id="rId12"/>
    <p:sldId id="3558" r:id="rId13"/>
    <p:sldId id="3474" r:id="rId14"/>
    <p:sldId id="3475" r:id="rId15"/>
    <p:sldId id="3559" r:id="rId16"/>
    <p:sldId id="3560" r:id="rId17"/>
    <p:sldId id="3561" r:id="rId18"/>
    <p:sldId id="3562" r:id="rId19"/>
    <p:sldId id="3477" r:id="rId20"/>
    <p:sldId id="3563" r:id="rId21"/>
    <p:sldId id="3564" r:id="rId22"/>
    <p:sldId id="3590" r:id="rId23"/>
    <p:sldId id="3589" r:id="rId24"/>
    <p:sldId id="3486" r:id="rId25"/>
    <p:sldId id="3491" r:id="rId26"/>
    <p:sldId id="3492" r:id="rId27"/>
    <p:sldId id="3495" r:id="rId28"/>
    <p:sldId id="3496" r:id="rId29"/>
    <p:sldId id="3591" r:id="rId30"/>
    <p:sldId id="3592" r:id="rId31"/>
    <p:sldId id="3593" r:id="rId32"/>
    <p:sldId id="3594" r:id="rId33"/>
    <p:sldId id="3500" r:id="rId34"/>
    <p:sldId id="3501" r:id="rId35"/>
    <p:sldId id="3502" r:id="rId36"/>
    <p:sldId id="3506" r:id="rId37"/>
    <p:sldId id="3507" r:id="rId38"/>
    <p:sldId id="3508" r:id="rId39"/>
    <p:sldId id="3511" r:id="rId40"/>
    <p:sldId id="3512" r:id="rId41"/>
    <p:sldId id="3513" r:id="rId42"/>
    <p:sldId id="3516" r:id="rId43"/>
    <p:sldId id="3517" r:id="rId44"/>
    <p:sldId id="3518" r:id="rId45"/>
    <p:sldId id="3521" r:id="rId46"/>
    <p:sldId id="3522" r:id="rId47"/>
    <p:sldId id="3523" r:id="rId48"/>
    <p:sldId id="3527" r:id="rId49"/>
    <p:sldId id="3528" r:id="rId50"/>
    <p:sldId id="3585" r:id="rId51"/>
    <p:sldId id="3532" r:id="rId52"/>
    <p:sldId id="3533" r:id="rId53"/>
    <p:sldId id="3534" r:id="rId54"/>
    <p:sldId id="3537" r:id="rId55"/>
    <p:sldId id="3538" r:id="rId56"/>
    <p:sldId id="3539" r:id="rId57"/>
    <p:sldId id="3487" r:id="rId58"/>
  </p:sldIdLst>
  <p:sldSz cx="9144000" cy="5143500" type="screen16x9"/>
  <p:notesSz cx="6858000" cy="9144000"/>
  <p:custDataLst>
    <p:tags r:id="rId6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3" orient="horz" pos="588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ie White" initials="SW" lastIdx="8" clrIdx="0">
    <p:extLst>
      <p:ext uri="{19B8F6BF-5375-455C-9EA6-DF929625EA0E}">
        <p15:presenceInfo xmlns:p15="http://schemas.microsoft.com/office/powerpoint/2012/main" userId="S::swhite@plansource.com::35e4f56e-8f94-438a-807a-b6cb07083b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48E"/>
    <a:srgbClr val="04A6DF"/>
    <a:srgbClr val="FF6C0C"/>
    <a:srgbClr val="9D9D9F"/>
    <a:srgbClr val="898A8D"/>
    <a:srgbClr val="59BBEB"/>
    <a:srgbClr val="007CBA"/>
    <a:srgbClr val="FF944B"/>
    <a:srgbClr val="F2F2F2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6" autoAdjust="0"/>
    <p:restoredTop sz="95711" autoAdjust="0"/>
  </p:normalViewPr>
  <p:slideViewPr>
    <p:cSldViewPr snapToGrid="0">
      <p:cViewPr varScale="1">
        <p:scale>
          <a:sx n="127" d="100"/>
          <a:sy n="127" d="100"/>
        </p:scale>
        <p:origin x="990" y="150"/>
      </p:cViewPr>
      <p:guideLst>
        <p:guide orient="horz" pos="1620"/>
        <p:guide orient="horz" pos="58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venir Book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C6A8C-F1B2-D744-A8D0-D0202F0C0015}" type="datetimeFigureOut">
              <a:rPr lang="en-US" smtClean="0">
                <a:latin typeface="Avenir Book" charset="0"/>
              </a:rPr>
              <a:t>10/9/2019</a:t>
            </a:fld>
            <a:endParaRPr lang="en-US">
              <a:latin typeface="Avenir Book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venir Book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3638B-174E-7046-B484-B1A3241DE559}" type="slidenum">
              <a:rPr lang="en-US" smtClean="0">
                <a:latin typeface="Avenir Book" charset="0"/>
              </a:rPr>
              <a:t>‹#›</a:t>
            </a:fld>
            <a:endParaRPr lang="en-US">
              <a:latin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77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venir Book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venir Book" charset="0"/>
              </a:defRPr>
            </a:lvl1pPr>
          </a:lstStyle>
          <a:p>
            <a:fld id="{52CBC088-7042-5A49-94B1-7E57033C5EA2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venir Book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venir Book" charset="0"/>
              </a:defRPr>
            </a:lvl1pPr>
          </a:lstStyle>
          <a:p>
            <a:fld id="{789E7739-3D12-AB46-A554-597A9C19C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55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venir Book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venir Book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venir Book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venir Book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venir Book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7739-3D12-AB46-A554-597A9C19C8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6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7739-3D12-AB46-A554-597A9C19C8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7739-3D12-AB46-A554-597A9C19C8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6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7739-3D12-AB46-A554-597A9C19C84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44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7739-3D12-AB46-A554-597A9C19C8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7739-3D12-AB46-A554-597A9C19C84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5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E7739-3D12-AB46-A554-597A9C19C84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7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 (Plus Ending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F3025-8004-0243-AE31-6A2D22D93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14114" cy="514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3EF6D-2F9B-DB4F-9FFB-A46202919D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3023" y="0"/>
            <a:ext cx="343662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16C9EA-D08E-B041-8AD9-3F17DF2D8E5D}"/>
              </a:ext>
            </a:extLst>
          </p:cNvPr>
          <p:cNvSpPr/>
          <p:nvPr userDrawn="1"/>
        </p:nvSpPr>
        <p:spPr>
          <a:xfrm>
            <a:off x="5672667" y="0"/>
            <a:ext cx="347133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428066" y="2535385"/>
            <a:ext cx="4258733" cy="1040973"/>
          </a:xfrm>
        </p:spPr>
        <p:txBody>
          <a:bodyPr anchor="t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66" y="3134306"/>
            <a:ext cx="4258733" cy="895828"/>
          </a:xfrm>
        </p:spPr>
        <p:txBody>
          <a:bodyPr>
            <a:normAutofit/>
          </a:bodyPr>
          <a:lstStyle>
            <a:lvl1pPr marL="0" indent="0" algn="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156" y="1028931"/>
            <a:ext cx="3379336" cy="1076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05D64-FBAD-4644-9B72-CD79A5E636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23023" y="-226878"/>
            <a:ext cx="3217893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7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3488" y="1972812"/>
            <a:ext cx="4246075" cy="426996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tx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444436" y="2399807"/>
            <a:ext cx="4255128" cy="1438861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6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D92B60-96E2-7F4C-A422-21E4E67FF20F}"/>
              </a:ext>
            </a:extLst>
          </p:cNvPr>
          <p:cNvSpPr>
            <a:spLocks/>
          </p:cNvSpPr>
          <p:nvPr userDrawn="1"/>
        </p:nvSpPr>
        <p:spPr>
          <a:xfrm>
            <a:off x="0" y="2070467"/>
            <a:ext cx="2441196" cy="36576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1EE04-9B20-1140-BB6F-B6205F3DEDA3}"/>
              </a:ext>
            </a:extLst>
          </p:cNvPr>
          <p:cNvSpPr>
            <a:spLocks/>
          </p:cNvSpPr>
          <p:nvPr userDrawn="1"/>
        </p:nvSpPr>
        <p:spPr>
          <a:xfrm>
            <a:off x="6702804" y="2070467"/>
            <a:ext cx="2441196" cy="36576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AA6985-777E-2C42-BB6F-4766421B125B}"/>
              </a:ext>
            </a:extLst>
          </p:cNvPr>
          <p:cNvSpPr/>
          <p:nvPr userDrawn="1"/>
        </p:nvSpPr>
        <p:spPr>
          <a:xfrm>
            <a:off x="0" y="2523012"/>
            <a:ext cx="2441196" cy="639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9D0DED-20C8-1C44-886A-E4CAE8842C7D}"/>
              </a:ext>
            </a:extLst>
          </p:cNvPr>
          <p:cNvSpPr/>
          <p:nvPr userDrawn="1"/>
        </p:nvSpPr>
        <p:spPr>
          <a:xfrm>
            <a:off x="6702804" y="2523012"/>
            <a:ext cx="2441196" cy="639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A736F3-9CFA-0345-A96B-1277DF2D3ECA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201C87-5FF5-7E48-94FD-5DF0BA579BBE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9337AA0-D06D-D445-AAA4-C812739FFA56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37C79DB-1562-C84B-8694-391215A0A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3CCE521-E367-8443-BA2F-0C035E455F49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20087B-8D3E-B846-9955-61893EDF7102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41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35382" y="1972812"/>
            <a:ext cx="4255129" cy="426996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tx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444436" y="2399808"/>
            <a:ext cx="4264182" cy="1393594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6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D92B60-96E2-7F4C-A422-21E4E67FF20F}"/>
              </a:ext>
            </a:extLst>
          </p:cNvPr>
          <p:cNvSpPr>
            <a:spLocks/>
          </p:cNvSpPr>
          <p:nvPr userDrawn="1"/>
        </p:nvSpPr>
        <p:spPr>
          <a:xfrm>
            <a:off x="0" y="2070467"/>
            <a:ext cx="2441196" cy="36576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1EE04-9B20-1140-BB6F-B6205F3DEDA3}"/>
              </a:ext>
            </a:extLst>
          </p:cNvPr>
          <p:cNvSpPr>
            <a:spLocks/>
          </p:cNvSpPr>
          <p:nvPr userDrawn="1"/>
        </p:nvSpPr>
        <p:spPr>
          <a:xfrm>
            <a:off x="6702804" y="2070467"/>
            <a:ext cx="2441196" cy="36576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AA6985-777E-2C42-BB6F-4766421B125B}"/>
              </a:ext>
            </a:extLst>
          </p:cNvPr>
          <p:cNvSpPr/>
          <p:nvPr userDrawn="1"/>
        </p:nvSpPr>
        <p:spPr>
          <a:xfrm>
            <a:off x="0" y="2523012"/>
            <a:ext cx="2441196" cy="63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9D0DED-20C8-1C44-886A-E4CAE8842C7D}"/>
              </a:ext>
            </a:extLst>
          </p:cNvPr>
          <p:cNvSpPr/>
          <p:nvPr userDrawn="1"/>
        </p:nvSpPr>
        <p:spPr>
          <a:xfrm>
            <a:off x="6702804" y="2523012"/>
            <a:ext cx="2441196" cy="63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A736F3-9CFA-0345-A96B-1277DF2D3ECA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201C87-5FF5-7E48-94FD-5DF0BA579BBE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9337AA0-D06D-D445-AAA4-C812739FFA56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37C79DB-1562-C84B-8694-391215A0A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3CCE521-E367-8443-BA2F-0C035E455F49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20087B-8D3E-B846-9955-61893EDF7102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73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7704-F426-2F40-B038-D531FBA26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609" y="341193"/>
            <a:ext cx="5656997" cy="368491"/>
          </a:xfrm>
        </p:spPr>
        <p:txBody>
          <a:bodyPr anchor="t">
            <a:normAutofit/>
          </a:bodyPr>
          <a:lstStyle>
            <a:lvl1pPr algn="l">
              <a:defRPr sz="2000" b="0" i="0" spc="300">
                <a:latin typeface="Avenir Book" panose="02000503020000020003" pitchFamily="2" charset="0"/>
              </a:defRPr>
            </a:lvl1pPr>
          </a:lstStyle>
          <a:p>
            <a:r>
              <a:rPr lang="en-US"/>
              <a:t>SUBJECT 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557F0-8E77-804F-9E76-E3F5372458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06" y="4867026"/>
            <a:ext cx="804672" cy="2560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1CF14C-97BE-674B-85A6-EB4B3EE56CD6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7F1513-0DF0-CE48-99C9-145B442BA180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7B00D-B8FD-FB4C-9AC5-D346F7F358A4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F0B5CDF-76BC-2C4A-B267-FEAFD1219B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609" y="803565"/>
            <a:ext cx="6469246" cy="233679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Make your main point here.</a:t>
            </a:r>
          </a:p>
          <a:p>
            <a:pPr lvl="0"/>
            <a:r>
              <a:rPr lang="en-US"/>
              <a:t>No larger than 36 </a:t>
            </a:r>
            <a:r>
              <a:rPr lang="en-US" err="1"/>
              <a:t>pt</a:t>
            </a:r>
            <a:r>
              <a:rPr lang="en-US"/>
              <a:t> size. Keep it short and concise. </a:t>
            </a:r>
          </a:p>
        </p:txBody>
      </p:sp>
    </p:spTree>
    <p:extLst>
      <p:ext uri="{BB962C8B-B14F-4D97-AF65-F5344CB8AC3E}">
        <p14:creationId xmlns:p14="http://schemas.microsoft.com/office/powerpoint/2010/main" val="3497836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7704-F426-2F40-B038-D531FBA26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609" y="341193"/>
            <a:ext cx="5656997" cy="368491"/>
          </a:xfrm>
        </p:spPr>
        <p:txBody>
          <a:bodyPr anchor="t">
            <a:normAutofit/>
          </a:bodyPr>
          <a:lstStyle>
            <a:lvl1pPr algn="l">
              <a:defRPr sz="2000" b="0" i="0" spc="300">
                <a:latin typeface="Avenir Book" panose="02000503020000020003" pitchFamily="2" charset="0"/>
              </a:defRPr>
            </a:lvl1pPr>
          </a:lstStyle>
          <a:p>
            <a:r>
              <a:rPr lang="en-US"/>
              <a:t>SUBJECT 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557F0-8E77-804F-9E76-E3F5372458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06" y="4867026"/>
            <a:ext cx="804672" cy="25603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CF9F89-32E0-1E4E-8C98-3758457FBF29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7FCC3E-3DFC-1749-B271-B68D0A15B9C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CC7E0-78F9-BB46-8649-CBC9F8DA7B56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6CF33A4-7935-2047-AC82-2FDB47D8E6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609" y="803565"/>
            <a:ext cx="6469246" cy="233679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Make your main point here.</a:t>
            </a:r>
          </a:p>
          <a:p>
            <a:pPr lvl="0"/>
            <a:r>
              <a:rPr lang="en-US"/>
              <a:t>No larger than 36 </a:t>
            </a:r>
            <a:r>
              <a:rPr lang="en-US" err="1"/>
              <a:t>pt</a:t>
            </a:r>
            <a:r>
              <a:rPr lang="en-US"/>
              <a:t> size. Keep it short and concise. </a:t>
            </a:r>
          </a:p>
        </p:txBody>
      </p:sp>
    </p:spTree>
    <p:extLst>
      <p:ext uri="{BB962C8B-B14F-4D97-AF65-F5344CB8AC3E}">
        <p14:creationId xmlns:p14="http://schemas.microsoft.com/office/powerpoint/2010/main" val="4055649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7704-F426-2F40-B038-D531FBA26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609" y="341193"/>
            <a:ext cx="5656997" cy="368491"/>
          </a:xfrm>
        </p:spPr>
        <p:txBody>
          <a:bodyPr anchor="t">
            <a:normAutofit/>
          </a:bodyPr>
          <a:lstStyle>
            <a:lvl1pPr algn="l">
              <a:defRPr sz="2000" b="0" i="0" spc="300">
                <a:latin typeface="Avenir Book" panose="02000503020000020003" pitchFamily="2" charset="0"/>
              </a:defRPr>
            </a:lvl1pPr>
          </a:lstStyle>
          <a:p>
            <a:r>
              <a:rPr lang="en-US"/>
              <a:t>SUBJECT 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557F0-8E77-804F-9E76-E3F5372458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06" y="4867026"/>
            <a:ext cx="804672" cy="25603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96804A-038D-3240-B4B4-DE32ABDCA03C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A4AF24-120A-794E-BF46-0DA29E01DD68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27378-732C-B341-AB50-56C3AAA33675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8CBB660-333D-C84B-A3F7-9B51CE46B6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609" y="803565"/>
            <a:ext cx="6469246" cy="233679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Make your main point here.</a:t>
            </a:r>
          </a:p>
          <a:p>
            <a:pPr lvl="0"/>
            <a:r>
              <a:rPr lang="en-US"/>
              <a:t>No larger than 36 </a:t>
            </a:r>
            <a:r>
              <a:rPr lang="en-US" err="1"/>
              <a:t>pt</a:t>
            </a:r>
            <a:r>
              <a:rPr lang="en-US"/>
              <a:t> size. Keep it short and concise. </a:t>
            </a:r>
          </a:p>
        </p:txBody>
      </p:sp>
    </p:spTree>
    <p:extLst>
      <p:ext uri="{BB962C8B-B14F-4D97-AF65-F5344CB8AC3E}">
        <p14:creationId xmlns:p14="http://schemas.microsoft.com/office/powerpoint/2010/main" val="3832836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7704-F426-2F40-B038-D531FBA26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609" y="341193"/>
            <a:ext cx="5656997" cy="368491"/>
          </a:xfrm>
        </p:spPr>
        <p:txBody>
          <a:bodyPr anchor="t">
            <a:normAutofit/>
          </a:bodyPr>
          <a:lstStyle>
            <a:lvl1pPr algn="l">
              <a:defRPr sz="2000" b="0" i="0" spc="300">
                <a:latin typeface="Avenir Book" panose="02000503020000020003" pitchFamily="2" charset="0"/>
              </a:defRPr>
            </a:lvl1pPr>
          </a:lstStyle>
          <a:p>
            <a:r>
              <a:rPr lang="en-US"/>
              <a:t>SUBJECT 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557F0-8E77-804F-9E76-E3F5372458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06" y="4867026"/>
            <a:ext cx="804672" cy="25603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96804A-038D-3240-B4B4-DE32ABDCA03C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A4AF24-120A-794E-BF46-0DA29E01DD68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27378-732C-B341-AB50-56C3AAA33675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8CBB660-333D-C84B-A3F7-9B51CE46B6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609" y="803565"/>
            <a:ext cx="6469246" cy="233679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Make your main point here.</a:t>
            </a:r>
          </a:p>
          <a:p>
            <a:pPr lvl="0"/>
            <a:r>
              <a:rPr lang="en-US"/>
              <a:t>No larger than 36 </a:t>
            </a:r>
            <a:r>
              <a:rPr lang="en-US" err="1"/>
              <a:t>pt</a:t>
            </a:r>
            <a:r>
              <a:rPr lang="en-US"/>
              <a:t> size. Keep it short and concise. </a:t>
            </a:r>
          </a:p>
        </p:txBody>
      </p:sp>
    </p:spTree>
    <p:extLst>
      <p:ext uri="{BB962C8B-B14F-4D97-AF65-F5344CB8AC3E}">
        <p14:creationId xmlns:p14="http://schemas.microsoft.com/office/powerpoint/2010/main" val="358864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with Bullets (and Subtitl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56234"/>
            <a:ext cx="9144000" cy="51995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29528"/>
            <a:ext cx="9144000" cy="367553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subtitle here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79782D-DEE7-4F4A-A26B-3648B7C6B96D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7E5541-D181-CA4C-8C6D-43750E55DF06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4B426EE-2E82-BA45-B507-48BE5438FE8F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0F04A4-D936-9344-A2A9-78D183307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D63E88-6C30-DA44-8037-B00C1AE49541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90FF3D-E708-544B-B03C-F516C8672A40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46F11D-87D2-A644-A258-873B189354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21" y="1246910"/>
            <a:ext cx="8230179" cy="337704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9657"/>
            <a:ext cx="82296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621" y="1246910"/>
            <a:ext cx="8230179" cy="337704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4762272"/>
            <a:ext cx="9144000" cy="0"/>
          </a:xfrm>
          <a:prstGeom prst="line">
            <a:avLst/>
          </a:prstGeom>
          <a:ln w="381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21AB2ED-9FFD-3948-AB7F-5AC5AE2DB9EF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DBAE94-C410-B644-B732-70389F16D77D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2D67C61-3C45-904E-8A79-8CFC9110B277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3FBDD7-CB39-B74A-A911-4E0487884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C83838-F494-BB42-BD66-B5103AC8A2FD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D4053F-37B8-734C-8665-BFD48A318142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32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9657"/>
            <a:ext cx="82296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621" y="1246910"/>
            <a:ext cx="8230179" cy="33770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" y="4769045"/>
            <a:ext cx="9144000" cy="0"/>
          </a:xfrm>
          <a:prstGeom prst="line">
            <a:avLst/>
          </a:prstGeom>
          <a:ln w="381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3D3CA-E614-1A4C-B5FD-26BA49F962D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5F25B2-3A2C-CF48-824B-D71903087E7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C605E-23A0-FD48-AF41-31FEBD077FCE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76251-9851-BC4D-93C0-1845D7855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CE76F-6E0C-ED4F-B6BA-4FC09E2A694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96205-3492-F44B-809F-450A1A8D416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1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9657"/>
            <a:ext cx="82296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621" y="1246910"/>
            <a:ext cx="8230179" cy="33770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" y="4769045"/>
            <a:ext cx="9144000" cy="0"/>
          </a:xfrm>
          <a:prstGeom prst="line">
            <a:avLst/>
          </a:prstGeom>
          <a:ln w="381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3D3CA-E614-1A4C-B5FD-26BA49F962D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5F25B2-3A2C-CF48-824B-D71903087E7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C605E-23A0-FD48-AF41-31FEBD077FCE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76251-9851-BC4D-93C0-1845D7855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CE76F-6E0C-ED4F-B6BA-4FC09E2A694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96205-3492-F44B-809F-450A1A8D416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Short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21F32-DF8A-D44A-9F0B-1E55318FD6A5}"/>
              </a:ext>
            </a:extLst>
          </p:cNvPr>
          <p:cNvGrpSpPr/>
          <p:nvPr userDrawn="1"/>
        </p:nvGrpSpPr>
        <p:grpSpPr>
          <a:xfrm>
            <a:off x="-1209675" y="358444"/>
            <a:ext cx="10972800" cy="4526282"/>
            <a:chOff x="-1209675" y="358444"/>
            <a:chExt cx="10972800" cy="4526282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B736E437-464F-7448-9DE6-46BACB292913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2013584" y="-2864815"/>
              <a:ext cx="4526282" cy="10972800"/>
            </a:xfrm>
            <a:prstGeom prst="parallelogram">
              <a:avLst>
                <a:gd name="adj" fmla="val 1240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B7A92C-7355-5C4B-BEF5-F48E3B8A9F3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49980" y="399219"/>
              <a:ext cx="1844040" cy="439370"/>
              <a:chOff x="5173981" y="1073810"/>
              <a:chExt cx="1844040" cy="439370"/>
            </a:xfrm>
          </p:grpSpPr>
          <p:sp>
            <p:nvSpPr>
              <p:cNvPr id="20" name="Rectangle: Rounded Corners 13">
                <a:extLst>
                  <a:ext uri="{FF2B5EF4-FFF2-40B4-BE49-F238E27FC236}">
                    <a16:creationId xmlns:a16="http://schemas.microsoft.com/office/drawing/2014/main" id="{3337BAD3-C534-0E44-B889-D5037D184A68}"/>
                  </a:ext>
                </a:extLst>
              </p:cNvPr>
              <p:cNvSpPr/>
              <p:nvPr/>
            </p:nvSpPr>
            <p:spPr>
              <a:xfrm>
                <a:off x="5173981" y="1073810"/>
                <a:ext cx="1844040" cy="439370"/>
              </a:xfrm>
              <a:prstGeom prst="roundRect">
                <a:avLst>
                  <a:gd name="adj" fmla="val 762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Text Placeholder 2">
                <a:extLst>
                  <a:ext uri="{FF2B5EF4-FFF2-40B4-BE49-F238E27FC236}">
                    <a16:creationId xmlns:a16="http://schemas.microsoft.com/office/drawing/2014/main" id="{B6DFD085-7288-B948-9350-76F1073FE9B5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5308599" y="1152787"/>
                <a:ext cx="1574804" cy="281416"/>
              </a:xfrm>
              <a:prstGeom prst="rect">
                <a:avLst/>
              </a:prstGeom>
              <a:noFill/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i="0">
                    <a:solidFill>
                      <a:schemeClr val="bg1"/>
                    </a:solidFill>
                    <a:latin typeface="Avenir Black" panose="02000503020000020003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AGENDA</a:t>
                </a:r>
                <a:endParaRPr lang="id-ID" sz="1400" b="1" i="0">
                  <a:solidFill>
                    <a:schemeClr val="bg1"/>
                  </a:solidFill>
                  <a:latin typeface="Avenir Black" panose="02000503020000020003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0371665-FA2D-C84F-B151-038A4946B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8" y="4857463"/>
            <a:ext cx="1142998" cy="234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83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9657"/>
            <a:ext cx="82296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621" y="1246910"/>
            <a:ext cx="8230179" cy="33770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" y="4769045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3D3CA-E614-1A4C-B5FD-26BA49F962D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5F25B2-3A2C-CF48-824B-D71903087E7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C605E-23A0-FD48-AF41-31FEBD077FCE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76251-9851-BC4D-93C0-1845D7855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CE76F-6E0C-ED4F-B6BA-4FC09E2A694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96205-3492-F44B-809F-450A1A8D416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884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863D3CA-E614-1A4C-B5FD-26BA49F962D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5F25B2-3A2C-CF48-824B-D71903087E7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C605E-23A0-FD48-AF41-31FEBD077FCE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76251-9851-BC4D-93C0-1845D7855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CE76F-6E0C-ED4F-B6BA-4FC09E2A694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96205-3492-F44B-809F-450A1A8D416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0ECA1F-44B1-E54C-85CE-4F75FA3964E8}"/>
              </a:ext>
            </a:extLst>
          </p:cNvPr>
          <p:cNvSpPr/>
          <p:nvPr userDrawn="1"/>
        </p:nvSpPr>
        <p:spPr>
          <a:xfrm rot="10800000">
            <a:off x="1325797" y="340385"/>
            <a:ext cx="111515" cy="44627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863D3CA-E614-1A4C-B5FD-26BA49F962D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5F25B2-3A2C-CF48-824B-D71903087E7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C605E-23A0-FD48-AF41-31FEBD077FCE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76251-9851-BC4D-93C0-1845D7855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CE76F-6E0C-ED4F-B6BA-4FC09E2A694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96205-3492-F44B-809F-450A1A8D416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0ECA1F-44B1-E54C-85CE-4F75FA3964E8}"/>
              </a:ext>
            </a:extLst>
          </p:cNvPr>
          <p:cNvSpPr/>
          <p:nvPr userDrawn="1"/>
        </p:nvSpPr>
        <p:spPr>
          <a:xfrm rot="10800000">
            <a:off x="1325797" y="340385"/>
            <a:ext cx="111515" cy="446273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863D3CA-E614-1A4C-B5FD-26BA49F962D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5F25B2-3A2C-CF48-824B-D71903087E7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C605E-23A0-FD48-AF41-31FEBD077FCE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76251-9851-BC4D-93C0-1845D7855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CE76F-6E0C-ED4F-B6BA-4FC09E2A694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96205-3492-F44B-809F-450A1A8D416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0ECA1F-44B1-E54C-85CE-4F75FA3964E8}"/>
              </a:ext>
            </a:extLst>
          </p:cNvPr>
          <p:cNvSpPr/>
          <p:nvPr userDrawn="1"/>
        </p:nvSpPr>
        <p:spPr>
          <a:xfrm rot="10800000">
            <a:off x="1325797" y="340385"/>
            <a:ext cx="111515" cy="446273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7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863D3CA-E614-1A4C-B5FD-26BA49F962D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5F25B2-3A2C-CF48-824B-D71903087E7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F3C605E-23A0-FD48-AF41-31FEBD077FCE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76251-9851-BC4D-93C0-1845D7855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CE76F-6E0C-ED4F-B6BA-4FC09E2A694B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596205-3492-F44B-809F-450A1A8D416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0ECA1F-44B1-E54C-85CE-4F75FA3964E8}"/>
              </a:ext>
            </a:extLst>
          </p:cNvPr>
          <p:cNvSpPr/>
          <p:nvPr userDrawn="1"/>
        </p:nvSpPr>
        <p:spPr>
          <a:xfrm rot="10800000">
            <a:off x="1325797" y="340385"/>
            <a:ext cx="111515" cy="446273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4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023736-F0CB-9543-AB0B-8058BC9B47D2}"/>
              </a:ext>
            </a:extLst>
          </p:cNvPr>
          <p:cNvCxnSpPr>
            <a:cxnSpLocks/>
          </p:cNvCxnSpPr>
          <p:nvPr userDrawn="1"/>
        </p:nvCxnSpPr>
        <p:spPr>
          <a:xfrm flipV="1">
            <a:off x="5090160" y="850053"/>
            <a:ext cx="0" cy="344339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755D4-953C-CA47-A07C-97AF22C3A314}"/>
              </a:ext>
            </a:extLst>
          </p:cNvPr>
          <p:cNvGrpSpPr/>
          <p:nvPr userDrawn="1"/>
        </p:nvGrpSpPr>
        <p:grpSpPr>
          <a:xfrm>
            <a:off x="491394" y="1365207"/>
            <a:ext cx="3901442" cy="2420844"/>
            <a:chOff x="2712719" y="1410927"/>
            <a:chExt cx="3901442" cy="242084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3019BE7-3546-3049-AD9B-4C05D679F816}"/>
                </a:ext>
              </a:extLst>
            </p:cNvPr>
            <p:cNvSpPr txBox="1">
              <a:spLocks/>
            </p:cNvSpPr>
            <p:nvPr/>
          </p:nvSpPr>
          <p:spPr>
            <a:xfrm>
              <a:off x="2712719" y="2617930"/>
              <a:ext cx="3901441" cy="9744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Avenir Book"/>
                  <a:ea typeface="+mj-ea"/>
                  <a:cs typeface="Avenir Book"/>
                </a:defRPr>
              </a:lvl1pPr>
            </a:lstStyle>
            <a:p>
              <a:r>
                <a:rPr lang="en-US" sz="1800" b="1" i="1">
                  <a:latin typeface="Avenir Black Oblique" panose="02000503020000020003" pitchFamily="2" charset="0"/>
                </a:rPr>
                <a:t>Average Number of Benefits</a:t>
              </a:r>
            </a:p>
            <a:p>
              <a:r>
                <a:rPr lang="en-US" sz="1800" b="1" i="1">
                  <a:latin typeface="Avenir Black Oblique" panose="02000503020000020003" pitchFamily="2" charset="0"/>
                </a:rPr>
                <a:t>Offered per Employer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52B4B8-2424-BA4D-A0E1-0144DA354964}"/>
                </a:ext>
              </a:extLst>
            </p:cNvPr>
            <p:cNvSpPr/>
            <p:nvPr/>
          </p:nvSpPr>
          <p:spPr>
            <a:xfrm>
              <a:off x="2712721" y="1872343"/>
              <a:ext cx="3901440" cy="1959428"/>
            </a:xfrm>
            <a:prstGeom prst="rect">
              <a:avLst/>
            </a:prstGeom>
            <a:noFill/>
            <a:ln w="508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E93BA4DC-B0C5-4640-B9DC-59780561AF54}"/>
                </a:ext>
              </a:extLst>
            </p:cNvPr>
            <p:cNvSpPr txBox="1">
              <a:spLocks/>
            </p:cNvSpPr>
            <p:nvPr/>
          </p:nvSpPr>
          <p:spPr>
            <a:xfrm>
              <a:off x="3680460" y="1410927"/>
              <a:ext cx="1783080" cy="9228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800" i="1" kern="1200">
                  <a:solidFill>
                    <a:schemeClr val="tx1"/>
                  </a:solidFill>
                  <a:latin typeface="Avenir Light"/>
                  <a:ea typeface="+mn-ea"/>
                  <a:cs typeface="Avenir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200" b="1" i="0">
                  <a:solidFill>
                    <a:schemeClr val="accent2"/>
                  </a:solidFill>
                  <a:latin typeface="Avenir Black" panose="02000503020000020003" pitchFamily="2" charset="0"/>
                </a:rPr>
                <a:t>15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2DC19E-6A9A-F644-BA7B-F1EDE27297C0}"/>
              </a:ext>
            </a:extLst>
          </p:cNvPr>
          <p:cNvGrpSpPr/>
          <p:nvPr userDrawn="1"/>
        </p:nvGrpSpPr>
        <p:grpSpPr>
          <a:xfrm>
            <a:off x="5852659" y="49639"/>
            <a:ext cx="2743201" cy="1513574"/>
            <a:chOff x="6258128" y="163019"/>
            <a:chExt cx="2743201" cy="15135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C0B2A8-D7BF-1B4A-A6E3-C91FD098425D}"/>
                </a:ext>
              </a:extLst>
            </p:cNvPr>
            <p:cNvSpPr txBox="1"/>
            <p:nvPr/>
          </p:nvSpPr>
          <p:spPr>
            <a:xfrm>
              <a:off x="6359344" y="844828"/>
              <a:ext cx="2540769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venir Book" panose="02000503020000020003" pitchFamily="2" charset="0"/>
                </a:rPr>
                <a:t>&lt;</a:t>
              </a:r>
              <a:r>
                <a:rPr lang="en-US">
                  <a:latin typeface="Avenir Roman" panose="02000503020000020003" pitchFamily="2" charset="0"/>
                </a:rPr>
                <a:t> 200 Employees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4B88F3-3F53-4E46-84A2-30133F10FC6E}"/>
                </a:ext>
              </a:extLst>
            </p:cNvPr>
            <p:cNvSpPr/>
            <p:nvPr/>
          </p:nvSpPr>
          <p:spPr>
            <a:xfrm>
              <a:off x="6258128" y="495106"/>
              <a:ext cx="2743201" cy="1181487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F855EAB8-E5EC-9845-AF06-13614C5DD5C8}"/>
                </a:ext>
              </a:extLst>
            </p:cNvPr>
            <p:cNvSpPr txBox="1">
              <a:spLocks/>
            </p:cNvSpPr>
            <p:nvPr/>
          </p:nvSpPr>
          <p:spPr>
            <a:xfrm>
              <a:off x="7199198" y="163019"/>
              <a:ext cx="878002" cy="5989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800" i="1" kern="1200">
                  <a:solidFill>
                    <a:schemeClr val="tx1"/>
                  </a:solidFill>
                  <a:latin typeface="Avenir Light"/>
                  <a:ea typeface="+mn-ea"/>
                  <a:cs typeface="Avenir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i="0">
                  <a:solidFill>
                    <a:schemeClr val="accent2"/>
                  </a:solidFill>
                  <a:latin typeface="Avenir Black" panose="02000503020000020003" pitchFamily="2" charset="0"/>
                </a:rPr>
                <a:t>12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6CE34A-0F34-624C-892C-CCC12E42B120}"/>
              </a:ext>
            </a:extLst>
          </p:cNvPr>
          <p:cNvGrpSpPr/>
          <p:nvPr userDrawn="1"/>
        </p:nvGrpSpPr>
        <p:grpSpPr>
          <a:xfrm>
            <a:off x="5852659" y="1626587"/>
            <a:ext cx="2762658" cy="1483308"/>
            <a:chOff x="6248399" y="1839419"/>
            <a:chExt cx="2762658" cy="14833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EF1A4E-4BA4-F24A-9012-26F53D679FB3}"/>
                </a:ext>
              </a:extLst>
            </p:cNvPr>
            <p:cNvGrpSpPr/>
            <p:nvPr/>
          </p:nvGrpSpPr>
          <p:grpSpPr>
            <a:xfrm>
              <a:off x="6248399" y="2141240"/>
              <a:ext cx="2762658" cy="1181487"/>
              <a:chOff x="3323153" y="746536"/>
              <a:chExt cx="2762658" cy="118148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DD63A7-CD7C-B548-8194-98574BBE0EF7}"/>
                  </a:ext>
                </a:extLst>
              </p:cNvPr>
              <p:cNvSpPr txBox="1"/>
              <p:nvPr/>
            </p:nvSpPr>
            <p:spPr>
              <a:xfrm>
                <a:off x="3323153" y="1212234"/>
                <a:ext cx="2743199" cy="36933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venir Roman" panose="02000503020000020003" pitchFamily="2" charset="0"/>
                  </a:rPr>
                  <a:t>200 – 1,000 Employees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FC778D-1C03-BC4E-9397-30CF27FE2BE5}"/>
                  </a:ext>
                </a:extLst>
              </p:cNvPr>
              <p:cNvSpPr/>
              <p:nvPr/>
            </p:nvSpPr>
            <p:spPr>
              <a:xfrm>
                <a:off x="3347393" y="746536"/>
                <a:ext cx="2738418" cy="1181487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3EA0F6FD-BBEB-D644-BB9E-E77162067C9E}"/>
                </a:ext>
              </a:extLst>
            </p:cNvPr>
            <p:cNvSpPr txBox="1">
              <a:spLocks/>
            </p:cNvSpPr>
            <p:nvPr/>
          </p:nvSpPr>
          <p:spPr>
            <a:xfrm>
              <a:off x="7183958" y="1839419"/>
              <a:ext cx="923722" cy="5989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800" i="1" kern="1200">
                  <a:solidFill>
                    <a:schemeClr val="tx1"/>
                  </a:solidFill>
                  <a:latin typeface="Avenir Light"/>
                  <a:ea typeface="+mn-ea"/>
                  <a:cs typeface="Avenir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i="0">
                  <a:solidFill>
                    <a:schemeClr val="accent2"/>
                  </a:solidFill>
                  <a:latin typeface="Avenir Black" panose="02000503020000020003" pitchFamily="2" charset="0"/>
                </a:rPr>
                <a:t>17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452297-D525-0547-8939-9F4D0DA2D9D3}"/>
              </a:ext>
            </a:extLst>
          </p:cNvPr>
          <p:cNvGrpSpPr/>
          <p:nvPr userDrawn="1"/>
        </p:nvGrpSpPr>
        <p:grpSpPr>
          <a:xfrm>
            <a:off x="5876899" y="3173270"/>
            <a:ext cx="2738418" cy="1487668"/>
            <a:chOff x="6260519" y="3409139"/>
            <a:chExt cx="2738418" cy="148766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2F8FD9-AB82-5C4E-82F2-5840AE19BFD5}"/>
                </a:ext>
              </a:extLst>
            </p:cNvPr>
            <p:cNvGrpSpPr/>
            <p:nvPr/>
          </p:nvGrpSpPr>
          <p:grpSpPr>
            <a:xfrm>
              <a:off x="6260519" y="3715320"/>
              <a:ext cx="2738418" cy="1181487"/>
              <a:chOff x="6255824" y="750896"/>
              <a:chExt cx="2738418" cy="118148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7328D8-6DD4-A141-9EF9-38D9A81966C0}"/>
                  </a:ext>
                </a:extLst>
              </p:cNvPr>
              <p:cNvSpPr txBox="1"/>
              <p:nvPr/>
            </p:nvSpPr>
            <p:spPr>
              <a:xfrm>
                <a:off x="6364503" y="1152613"/>
                <a:ext cx="2521061" cy="369332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Avenir Roman" panose="02000503020000020003" pitchFamily="2" charset="0"/>
                  </a:rPr>
                  <a:t>1,000+ Employees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A5B3597-FB58-E14C-841B-7BFD913190CD}"/>
                  </a:ext>
                </a:extLst>
              </p:cNvPr>
              <p:cNvSpPr/>
              <p:nvPr/>
            </p:nvSpPr>
            <p:spPr>
              <a:xfrm>
                <a:off x="6255824" y="750896"/>
                <a:ext cx="2738418" cy="1181487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1313F059-3AF9-9E45-8AA5-144DC28C62A9}"/>
                </a:ext>
              </a:extLst>
            </p:cNvPr>
            <p:cNvSpPr txBox="1">
              <a:spLocks/>
            </p:cNvSpPr>
            <p:nvPr/>
          </p:nvSpPr>
          <p:spPr>
            <a:xfrm>
              <a:off x="7138238" y="3409139"/>
              <a:ext cx="1015162" cy="5989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800" i="1" kern="1200">
                  <a:solidFill>
                    <a:schemeClr val="tx1"/>
                  </a:solidFill>
                  <a:latin typeface="Avenir Light"/>
                  <a:ea typeface="+mn-ea"/>
                  <a:cs typeface="Avenir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Avenir Light"/>
                  <a:ea typeface="+mn-ea"/>
                  <a:cs typeface="Avenir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i="0">
                  <a:solidFill>
                    <a:schemeClr val="accent2"/>
                  </a:solidFill>
                  <a:latin typeface="Avenir Black" panose="02000503020000020003" pitchFamily="2" charset="0"/>
                </a:rPr>
                <a:t>23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13592EA-F9F5-3A42-998A-44554D2B2508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7ABC58-EB2D-D541-97E2-D53283E2AFBE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ACD5708-20B9-3748-8205-64895F8BC18B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D61F5C-3923-BD4A-B72F-B5DB551F5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D1BFE2-86D2-D04A-BCB6-522AA8B91929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89C670-568A-794D-A21B-EC63D5E89E80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47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334FD6-F194-6A40-8A20-0960F55F46FB}"/>
              </a:ext>
            </a:extLst>
          </p:cNvPr>
          <p:cNvSpPr/>
          <p:nvPr userDrawn="1"/>
        </p:nvSpPr>
        <p:spPr>
          <a:xfrm>
            <a:off x="2085702" y="1857475"/>
            <a:ext cx="4972595" cy="1959428"/>
          </a:xfrm>
          <a:prstGeom prst="rect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BB3DC-6D54-0745-B525-DC967A33AD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500" y="319958"/>
            <a:ext cx="731520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1633-0B04-8C4D-988F-208CA8B413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881" y="3927427"/>
            <a:ext cx="731520" cy="731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57396-8DF1-1F4F-B028-B40B92DAFC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910" y="4247211"/>
            <a:ext cx="731520" cy="73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C5F45-3BB0-EB4A-9C7F-7B1D659463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307061"/>
            <a:ext cx="731520" cy="731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14B3B0-D065-E346-827D-2E183D6E0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95" y="73657"/>
            <a:ext cx="731520" cy="731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FC22C-D444-C64B-9577-B79A07D405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428" y="918391"/>
            <a:ext cx="731520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CB7822-C547-AF4D-BE39-B81BEA6FC45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766" y="73657"/>
            <a:ext cx="731520" cy="731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3B903D-F4B7-6B4B-98B4-5130A855D7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576" y="880808"/>
            <a:ext cx="731520" cy="731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6EEE14-04BB-3F47-8A67-DA2BA742A52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214" y="997547"/>
            <a:ext cx="731520" cy="731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871E6F-1CC3-B14E-A16F-10F33737E65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413" y="211896"/>
            <a:ext cx="731520" cy="731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0A1624-0A89-434C-9280-7F57F69943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182" y="4137999"/>
            <a:ext cx="731520" cy="731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072740-E7B9-4F41-8B1C-36133CE1C2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" y="2573748"/>
            <a:ext cx="731520" cy="731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5B8AA4-0B96-0940-A1DD-F77BD30F5D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382" y="729945"/>
            <a:ext cx="731520" cy="7315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00B06D-BB36-D24B-9536-66AF1648F3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44" y="2954127"/>
            <a:ext cx="731520" cy="7315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609382-FEDA-0540-A21B-65ACC9F58A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0" y="2964569"/>
            <a:ext cx="731520" cy="731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0FE66F-CA4C-EB4A-AD83-C2073E1623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231" y="4038354"/>
            <a:ext cx="731520" cy="7315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B4245-41AF-5D41-B536-3B870812B3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297" y="3958600"/>
            <a:ext cx="731520" cy="7315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AEBE4C-F334-1D4E-92CD-FCFDE35DB5F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295" y="1649911"/>
            <a:ext cx="731520" cy="7315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251447-6CFB-1244-84DF-407AA2EA17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94" y="1602238"/>
            <a:ext cx="731520" cy="7315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EFC9C9-6B9B-3544-8669-7D80FBDE2D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45" y="4115670"/>
            <a:ext cx="731520" cy="7315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36C736C-0BC1-934F-B02A-968176A274FA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ADB097-FC8D-B74B-BC41-0516D2E2BB1D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1AB1CCB-0EF9-4C49-A7F8-CB268FA1295C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C23375-1CA0-D446-B8BB-52BE957BF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9BB7376-65BC-7E42-973B-2AB688A67EFD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69BF55-BB56-A442-A8CA-22BB82A76232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7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256539-B723-D54B-A8BA-F51EE91519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82956" y="2987832"/>
            <a:ext cx="1085850" cy="1085850"/>
          </a:xfrm>
          <a:custGeom>
            <a:avLst/>
            <a:gdLst>
              <a:gd name="connsiteX0" fmla="*/ 542925 w 1085850"/>
              <a:gd name="connsiteY0" fmla="*/ 0 h 1085850"/>
              <a:gd name="connsiteX1" fmla="*/ 1085850 w 1085850"/>
              <a:gd name="connsiteY1" fmla="*/ 542925 h 1085850"/>
              <a:gd name="connsiteX2" fmla="*/ 542925 w 1085850"/>
              <a:gd name="connsiteY2" fmla="*/ 1085850 h 1085850"/>
              <a:gd name="connsiteX3" fmla="*/ 0 w 1085850"/>
              <a:gd name="connsiteY3" fmla="*/ 542925 h 1085850"/>
              <a:gd name="connsiteX4" fmla="*/ 542925 w 1085850"/>
              <a:gd name="connsiteY4" fmla="*/ 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850" h="1085850">
                <a:moveTo>
                  <a:pt x="542925" y="0"/>
                </a:moveTo>
                <a:cubicBezTo>
                  <a:pt x="842774" y="0"/>
                  <a:pt x="1085850" y="243076"/>
                  <a:pt x="1085850" y="542925"/>
                </a:cubicBezTo>
                <a:cubicBezTo>
                  <a:pt x="1085850" y="842774"/>
                  <a:pt x="842774" y="1085850"/>
                  <a:pt x="542925" y="1085850"/>
                </a:cubicBezTo>
                <a:cubicBezTo>
                  <a:pt x="243076" y="1085850"/>
                  <a:pt x="0" y="842774"/>
                  <a:pt x="0" y="542925"/>
                </a:cubicBezTo>
                <a:cubicBezTo>
                  <a:pt x="0" y="243076"/>
                  <a:pt x="243076" y="0"/>
                  <a:pt x="5429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95958B-AFC6-8449-9F51-C3BED9321021}"/>
              </a:ext>
            </a:extLst>
          </p:cNvPr>
          <p:cNvGrpSpPr/>
          <p:nvPr userDrawn="1"/>
        </p:nvGrpSpPr>
        <p:grpSpPr>
          <a:xfrm>
            <a:off x="1057811" y="440635"/>
            <a:ext cx="7028378" cy="3773556"/>
            <a:chOff x="1143000" y="440635"/>
            <a:chExt cx="7028378" cy="37735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67D4BE-CC33-E945-9E2D-3396C50AE795}"/>
                </a:ext>
              </a:extLst>
            </p:cNvPr>
            <p:cNvSpPr/>
            <p:nvPr userDrawn="1"/>
          </p:nvSpPr>
          <p:spPr>
            <a:xfrm>
              <a:off x="1413636" y="782553"/>
              <a:ext cx="6757742" cy="343163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0B5DC0-F35A-064D-99A5-35B150B3C728}"/>
                </a:ext>
              </a:extLst>
            </p:cNvPr>
            <p:cNvSpPr/>
            <p:nvPr userDrawn="1"/>
          </p:nvSpPr>
          <p:spPr>
            <a:xfrm>
              <a:off x="1143000" y="440635"/>
              <a:ext cx="1014385" cy="83456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9">
              <a:extLst>
                <a:ext uri="{FF2B5EF4-FFF2-40B4-BE49-F238E27FC236}">
                  <a16:creationId xmlns:a16="http://schemas.microsoft.com/office/drawing/2014/main" id="{0B594FF6-8EC5-F747-A314-B3231C2510A2}"/>
                </a:ext>
              </a:extLst>
            </p:cNvPr>
            <p:cNvSpPr/>
            <p:nvPr userDrawn="1"/>
          </p:nvSpPr>
          <p:spPr>
            <a:xfrm>
              <a:off x="1217751" y="440636"/>
              <a:ext cx="694507" cy="604477"/>
            </a:xfrm>
            <a:custGeom>
              <a:avLst/>
              <a:gdLst>
                <a:gd name="connsiteX0" fmla="*/ 395021 w 395021"/>
                <a:gd name="connsiteY0" fmla="*/ 0 h 343815"/>
                <a:gd name="connsiteX1" fmla="*/ 395021 w 395021"/>
                <a:gd name="connsiteY1" fmla="*/ 70714 h 343815"/>
                <a:gd name="connsiteX2" fmla="*/ 320650 w 395021"/>
                <a:gd name="connsiteY2" fmla="*/ 179223 h 343815"/>
                <a:gd name="connsiteX3" fmla="*/ 395021 w 395021"/>
                <a:gd name="connsiteY3" fmla="*/ 179223 h 343815"/>
                <a:gd name="connsiteX4" fmla="*/ 395021 w 395021"/>
                <a:gd name="connsiteY4" fmla="*/ 343815 h 343815"/>
                <a:gd name="connsiteX5" fmla="*/ 242621 w 395021"/>
                <a:gd name="connsiteY5" fmla="*/ 343815 h 343815"/>
                <a:gd name="connsiteX6" fmla="*/ 242621 w 395021"/>
                <a:gd name="connsiteY6" fmla="*/ 179223 h 343815"/>
                <a:gd name="connsiteX7" fmla="*/ 287731 w 395021"/>
                <a:gd name="connsiteY7" fmla="*/ 63399 h 343815"/>
                <a:gd name="connsiteX8" fmla="*/ 395021 w 395021"/>
                <a:gd name="connsiteY8" fmla="*/ 0 h 343815"/>
                <a:gd name="connsiteX9" fmla="*/ 152400 w 395021"/>
                <a:gd name="connsiteY9" fmla="*/ 0 h 343815"/>
                <a:gd name="connsiteX10" fmla="*/ 152400 w 395021"/>
                <a:gd name="connsiteY10" fmla="*/ 70714 h 343815"/>
                <a:gd name="connsiteX11" fmla="*/ 78029 w 395021"/>
                <a:gd name="connsiteY11" fmla="*/ 179223 h 343815"/>
                <a:gd name="connsiteX12" fmla="*/ 152400 w 395021"/>
                <a:gd name="connsiteY12" fmla="*/ 179223 h 343815"/>
                <a:gd name="connsiteX13" fmla="*/ 152400 w 395021"/>
                <a:gd name="connsiteY13" fmla="*/ 343815 h 343815"/>
                <a:gd name="connsiteX14" fmla="*/ 0 w 395021"/>
                <a:gd name="connsiteY14" fmla="*/ 343815 h 343815"/>
                <a:gd name="connsiteX15" fmla="*/ 0 w 395021"/>
                <a:gd name="connsiteY15" fmla="*/ 179223 h 343815"/>
                <a:gd name="connsiteX16" fmla="*/ 45111 w 395021"/>
                <a:gd name="connsiteY16" fmla="*/ 63399 h 343815"/>
                <a:gd name="connsiteX17" fmla="*/ 152400 w 395021"/>
                <a:gd name="connsiteY17" fmla="*/ 0 h 3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5021" h="343815">
                  <a:moveTo>
                    <a:pt x="395021" y="0"/>
                  </a:moveTo>
                  <a:lnTo>
                    <a:pt x="395021" y="70714"/>
                  </a:lnTo>
                  <a:cubicBezTo>
                    <a:pt x="345440" y="87783"/>
                    <a:pt x="320650" y="123952"/>
                    <a:pt x="320650" y="179223"/>
                  </a:cubicBezTo>
                  <a:lnTo>
                    <a:pt x="395021" y="179223"/>
                  </a:lnTo>
                  <a:lnTo>
                    <a:pt x="395021" y="343815"/>
                  </a:lnTo>
                  <a:lnTo>
                    <a:pt x="242621" y="343815"/>
                  </a:lnTo>
                  <a:lnTo>
                    <a:pt x="242621" y="179223"/>
                  </a:lnTo>
                  <a:cubicBezTo>
                    <a:pt x="242621" y="135332"/>
                    <a:pt x="257658" y="96724"/>
                    <a:pt x="287731" y="63399"/>
                  </a:cubicBezTo>
                  <a:cubicBezTo>
                    <a:pt x="314554" y="34138"/>
                    <a:pt x="350317" y="13005"/>
                    <a:pt x="395021" y="0"/>
                  </a:cubicBezTo>
                  <a:close/>
                  <a:moveTo>
                    <a:pt x="152400" y="0"/>
                  </a:moveTo>
                  <a:lnTo>
                    <a:pt x="152400" y="70714"/>
                  </a:lnTo>
                  <a:cubicBezTo>
                    <a:pt x="102819" y="87783"/>
                    <a:pt x="78029" y="123952"/>
                    <a:pt x="78029" y="179223"/>
                  </a:cubicBezTo>
                  <a:lnTo>
                    <a:pt x="152400" y="179223"/>
                  </a:lnTo>
                  <a:lnTo>
                    <a:pt x="152400" y="343815"/>
                  </a:lnTo>
                  <a:lnTo>
                    <a:pt x="0" y="343815"/>
                  </a:lnTo>
                  <a:lnTo>
                    <a:pt x="0" y="179223"/>
                  </a:lnTo>
                  <a:cubicBezTo>
                    <a:pt x="0" y="135332"/>
                    <a:pt x="15037" y="96724"/>
                    <a:pt x="45111" y="63399"/>
                  </a:cubicBezTo>
                  <a:cubicBezTo>
                    <a:pt x="71933" y="34138"/>
                    <a:pt x="107696" y="13005"/>
                    <a:pt x="152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838200" dist="381000" dir="8100000" sx="95000" sy="95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2FC3506-B97F-684F-99B0-F6A0F20036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3678" y="1213634"/>
            <a:ext cx="6111875" cy="1687512"/>
          </a:xfrm>
        </p:spPr>
        <p:txBody>
          <a:bodyPr lIns="0" tIns="0" rIns="0" bIns="0"/>
          <a:lstStyle>
            <a:lvl1pPr marL="0" indent="0" algn="l">
              <a:buNone/>
              <a:defRPr sz="2000" b="0" i="1">
                <a:solidFill>
                  <a:schemeClr val="tx1"/>
                </a:solidFill>
                <a:latin typeface="Avenir Book Oblique" panose="02000503020000020003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AEEAB2-71F0-844B-9EA3-F18EEF3CC236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DA935F-D8A4-B94E-ADA9-DE0D462D151A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C90EF30-25A2-5D41-8BDB-6EAB0F60DC83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380702-A74F-EE49-B56D-417B29695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E1AF26-1359-1747-B5BA-E5F128D0F13D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09A045-390F-7944-9F32-FB27E869F9EA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77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ith White Background (and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27693A82-2CE7-1042-9FD3-B71EE9302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t="7812" r="-2" b="781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76745" y="549419"/>
            <a:ext cx="7190510" cy="404466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163494" y="706582"/>
            <a:ext cx="6816724" cy="37309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73" y="831269"/>
            <a:ext cx="8229600" cy="6349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98764" y="1464682"/>
            <a:ext cx="8219786" cy="279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49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(Short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0CE20E-4E3C-6B4E-9DD9-77C4074B0568}"/>
              </a:ext>
            </a:extLst>
          </p:cNvPr>
          <p:cNvGrpSpPr/>
          <p:nvPr userDrawn="1"/>
        </p:nvGrpSpPr>
        <p:grpSpPr>
          <a:xfrm>
            <a:off x="-1209675" y="331181"/>
            <a:ext cx="10972800" cy="4526282"/>
            <a:chOff x="-1209675" y="331181"/>
            <a:chExt cx="10972800" cy="4526282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B736E437-464F-7448-9DE6-46BACB292913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2013584" y="-2892078"/>
              <a:ext cx="4526282" cy="10972800"/>
            </a:xfrm>
            <a:prstGeom prst="parallelogram">
              <a:avLst>
                <a:gd name="adj" fmla="val 1240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B7A92C-7355-5C4B-BEF5-F48E3B8A9F3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49980" y="399219"/>
              <a:ext cx="1844040" cy="439370"/>
              <a:chOff x="5173981" y="1073810"/>
              <a:chExt cx="1844040" cy="439370"/>
            </a:xfrm>
          </p:grpSpPr>
          <p:sp>
            <p:nvSpPr>
              <p:cNvPr id="20" name="Rectangle: Rounded Corners 13">
                <a:extLst>
                  <a:ext uri="{FF2B5EF4-FFF2-40B4-BE49-F238E27FC236}">
                    <a16:creationId xmlns:a16="http://schemas.microsoft.com/office/drawing/2014/main" id="{3337BAD3-C534-0E44-B889-D5037D184A68}"/>
                  </a:ext>
                </a:extLst>
              </p:cNvPr>
              <p:cNvSpPr/>
              <p:nvPr/>
            </p:nvSpPr>
            <p:spPr>
              <a:xfrm>
                <a:off x="5173981" y="1073810"/>
                <a:ext cx="1844040" cy="439370"/>
              </a:xfrm>
              <a:prstGeom prst="roundRect">
                <a:avLst>
                  <a:gd name="adj" fmla="val 762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Text Placeholder 2">
                <a:extLst>
                  <a:ext uri="{FF2B5EF4-FFF2-40B4-BE49-F238E27FC236}">
                    <a16:creationId xmlns:a16="http://schemas.microsoft.com/office/drawing/2014/main" id="{B6DFD085-7288-B948-9350-76F1073FE9B5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5308599" y="1152787"/>
                <a:ext cx="1574804" cy="281416"/>
              </a:xfrm>
              <a:prstGeom prst="rect">
                <a:avLst/>
              </a:prstGeom>
              <a:noFill/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i="0">
                    <a:solidFill>
                      <a:schemeClr val="bg1"/>
                    </a:solidFill>
                    <a:latin typeface="Avenir Black" panose="02000503020000020003" pitchFamily="2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AGENDA</a:t>
                </a:r>
                <a:endParaRPr lang="id-ID" sz="1400" b="1" i="0">
                  <a:solidFill>
                    <a:schemeClr val="bg1"/>
                  </a:solidFill>
                  <a:latin typeface="Avenir Black" panose="02000503020000020003" pitchFamily="2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0371665-FA2D-C84F-B151-038A4946B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8" y="4857463"/>
            <a:ext cx="1142998" cy="23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90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-1" y="0"/>
            <a:ext cx="5279065" cy="488234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4374636" y="1934250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5093468" y="2214009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5D137-E32F-4D4C-BF0D-F73A6447FC2D}"/>
              </a:ext>
            </a:extLst>
          </p:cNvPr>
          <p:cNvGrpSpPr/>
          <p:nvPr userDrawn="1"/>
        </p:nvGrpSpPr>
        <p:grpSpPr>
          <a:xfrm>
            <a:off x="194702" y="1298025"/>
            <a:ext cx="4492438" cy="2286298"/>
            <a:chOff x="609600" y="991280"/>
            <a:chExt cx="7378790" cy="375522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96EE74-C3D1-1A46-8223-5F75D46E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991280"/>
              <a:ext cx="4812860" cy="36576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01463F-89C5-A34B-8EF5-E891A928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0975" y="1898601"/>
              <a:ext cx="3509273" cy="27610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A2DB4B3-5299-AE40-8F96-B96A6FF8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0726" y="2436074"/>
              <a:ext cx="1207664" cy="231043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0F807F0-59C1-7043-B3BA-BF59B9B92B3E}"/>
              </a:ext>
            </a:extLst>
          </p:cNvPr>
          <p:cNvSpPr/>
          <p:nvPr userDrawn="1"/>
        </p:nvSpPr>
        <p:spPr>
          <a:xfrm>
            <a:off x="5279064" y="4882349"/>
            <a:ext cx="3864935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98FEF4-FC6D-F94F-89C0-8CDF5C370453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6AAEA1D-4731-BF47-A614-D962F4257794}"/>
              </a:ext>
            </a:extLst>
          </p:cNvPr>
          <p:cNvSpPr/>
          <p:nvPr userDrawn="1"/>
        </p:nvSpPr>
        <p:spPr>
          <a:xfrm>
            <a:off x="0" y="4882349"/>
            <a:ext cx="5279064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1CDFFCC-160F-0549-A514-34FA6541E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8D694D-6EB0-704D-8218-0B98BAA84CB4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876405-42CD-8644-AEE4-CA887B4A9746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224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-1" y="0"/>
            <a:ext cx="5279065" cy="488234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4374636" y="1934250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5093468" y="2214009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F807F0-59C1-7043-B3BA-BF59B9B92B3E}"/>
              </a:ext>
            </a:extLst>
          </p:cNvPr>
          <p:cNvSpPr/>
          <p:nvPr userDrawn="1"/>
        </p:nvSpPr>
        <p:spPr>
          <a:xfrm>
            <a:off x="5279064" y="4882349"/>
            <a:ext cx="3864935" cy="27432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98FEF4-FC6D-F94F-89C0-8CDF5C370453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6AAEA1D-4731-BF47-A614-D962F4257794}"/>
              </a:ext>
            </a:extLst>
          </p:cNvPr>
          <p:cNvSpPr/>
          <p:nvPr userDrawn="1"/>
        </p:nvSpPr>
        <p:spPr>
          <a:xfrm>
            <a:off x="0" y="4882349"/>
            <a:ext cx="5279064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1CDFFCC-160F-0549-A514-34FA6541E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8D694D-6EB0-704D-8218-0B98BAA84CB4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876405-42CD-8644-AEE4-CA887B4A9746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938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-1" y="0"/>
            <a:ext cx="5279064" cy="48823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4352509" y="1934250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5071341" y="2214009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F807F0-59C1-7043-B3BA-BF59B9B92B3E}"/>
              </a:ext>
            </a:extLst>
          </p:cNvPr>
          <p:cNvSpPr/>
          <p:nvPr userDrawn="1"/>
        </p:nvSpPr>
        <p:spPr>
          <a:xfrm>
            <a:off x="4572000" y="4882349"/>
            <a:ext cx="4572000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98FEF4-FC6D-F94F-89C0-8CDF5C370453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6AAEA1D-4731-BF47-A614-D962F4257794}"/>
              </a:ext>
            </a:extLst>
          </p:cNvPr>
          <p:cNvSpPr/>
          <p:nvPr userDrawn="1"/>
        </p:nvSpPr>
        <p:spPr>
          <a:xfrm>
            <a:off x="0" y="4882349"/>
            <a:ext cx="5279064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1CDFFCC-160F-0549-A514-34FA6541E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8D694D-6EB0-704D-8218-0B98BAA84CB4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876405-42CD-8644-AEE4-CA887B4A9746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473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6AAEA1D-4731-BF47-A614-D962F4257794}"/>
              </a:ext>
            </a:extLst>
          </p:cNvPr>
          <p:cNvSpPr/>
          <p:nvPr userDrawn="1"/>
        </p:nvSpPr>
        <p:spPr>
          <a:xfrm>
            <a:off x="0" y="4882349"/>
            <a:ext cx="5279064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-1" y="0"/>
            <a:ext cx="5279064" cy="488234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4367260" y="1934250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5086092" y="2214009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F807F0-59C1-7043-B3BA-BF59B9B92B3E}"/>
              </a:ext>
            </a:extLst>
          </p:cNvPr>
          <p:cNvSpPr/>
          <p:nvPr userDrawn="1"/>
        </p:nvSpPr>
        <p:spPr>
          <a:xfrm>
            <a:off x="5279064" y="4882349"/>
            <a:ext cx="3864936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98FEF4-FC6D-F94F-89C0-8CDF5C370453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1CDFFCC-160F-0549-A514-34FA6541E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8D694D-6EB0-704D-8218-0B98BAA84CB4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876405-42CD-8644-AEE4-CA887B4A9746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817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0" y="0"/>
            <a:ext cx="3514166" cy="48823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2543166" y="1858771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3261998" y="2138530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E045B4-4FA2-1841-92EA-4E0D80B700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91" y="630961"/>
            <a:ext cx="1709383" cy="34694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530FE95-4503-F340-A720-0FF7A9C38000}"/>
              </a:ext>
            </a:extLst>
          </p:cNvPr>
          <p:cNvSpPr/>
          <p:nvPr userDrawn="1"/>
        </p:nvSpPr>
        <p:spPr>
          <a:xfrm>
            <a:off x="3514166" y="4882349"/>
            <a:ext cx="5629834" cy="2743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C5A1AA-BC5C-EB45-BD05-BCD0F11A6A51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5CB1B84-AE30-EF49-A6BD-5932328A475B}"/>
              </a:ext>
            </a:extLst>
          </p:cNvPr>
          <p:cNvSpPr/>
          <p:nvPr userDrawn="1"/>
        </p:nvSpPr>
        <p:spPr>
          <a:xfrm>
            <a:off x="0" y="4882349"/>
            <a:ext cx="3514165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C7E4ED-2486-194B-A75B-1367925CE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CD7DE8-6D20-9044-A49B-3E574C15C6A0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97FAA3-5BB0-9B4A-8B8F-345533FE5DA0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163769A-C034-5E4F-93AF-1DA9EA65A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62602" y="1120375"/>
            <a:ext cx="1399243" cy="2442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here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add</a:t>
            </a:r>
            <a:r>
              <a:rPr lang="id-ID"/>
              <a:t> </a:t>
            </a:r>
            <a:r>
              <a:rPr lang="id-ID" err="1"/>
              <a:t>picture</a:t>
            </a:r>
            <a:endParaRPr lang="id-ID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807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(Plus Ending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824D3-F24E-4546-B068-552AF6B24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92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C35D390-A2AB-624F-9F82-7C5E8317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8" y="0"/>
            <a:ext cx="8731624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7191023-EC7E-A047-91CC-39E55D97D3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188" y="499657"/>
            <a:ext cx="8731624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5E7B1-49A5-464D-BADD-D679B475C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(Plus Ending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F3025-8004-0243-AE31-6A2D22D93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14114" cy="514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3EF6D-2F9B-DB4F-9FFB-A46202919D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23023" y="0"/>
            <a:ext cx="343662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16C9EA-D08E-B041-8AD9-3F17DF2D8E5D}"/>
              </a:ext>
            </a:extLst>
          </p:cNvPr>
          <p:cNvSpPr/>
          <p:nvPr userDrawn="1"/>
        </p:nvSpPr>
        <p:spPr>
          <a:xfrm>
            <a:off x="5672667" y="0"/>
            <a:ext cx="347133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A05D64-FBAD-4644-9B72-CD79A5E636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17738" y="-99287"/>
            <a:ext cx="3217893" cy="3225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85F06C-0523-B54A-8632-9E6965C115DE}"/>
              </a:ext>
            </a:extLst>
          </p:cNvPr>
          <p:cNvSpPr txBox="1"/>
          <p:nvPr userDrawn="1"/>
        </p:nvSpPr>
        <p:spPr>
          <a:xfrm>
            <a:off x="5971617" y="4912668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tx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F594E6-D2AC-5340-B515-91E6EBDD5A14}"/>
              </a:ext>
            </a:extLst>
          </p:cNvPr>
          <p:cNvSpPr txBox="1"/>
          <p:nvPr userDrawn="1"/>
        </p:nvSpPr>
        <p:spPr>
          <a:xfrm>
            <a:off x="4883574" y="2158741"/>
            <a:ext cx="3535680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6000" b="1" i="0">
                <a:solidFill>
                  <a:schemeClr val="accent2"/>
                </a:solidFill>
                <a:latin typeface="Avenir Black" panose="02000503020000020003" pitchFamily="2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1534058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(Plus Ending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F3025-8004-0243-AE31-6A2D22D93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14114" cy="514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3EF6D-2F9B-DB4F-9FFB-A46202919D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3023" y="0"/>
            <a:ext cx="343662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16C9EA-D08E-B041-8AD9-3F17DF2D8E5D}"/>
              </a:ext>
            </a:extLst>
          </p:cNvPr>
          <p:cNvSpPr/>
          <p:nvPr userDrawn="1"/>
        </p:nvSpPr>
        <p:spPr>
          <a:xfrm>
            <a:off x="5672667" y="0"/>
            <a:ext cx="347133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963" y="2149533"/>
            <a:ext cx="3379336" cy="1076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05D64-FBAD-4644-9B72-CD79A5E636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17738" y="-99287"/>
            <a:ext cx="3217893" cy="3225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85F06C-0523-B54A-8632-9E6965C115DE}"/>
              </a:ext>
            </a:extLst>
          </p:cNvPr>
          <p:cNvSpPr txBox="1"/>
          <p:nvPr userDrawn="1"/>
        </p:nvSpPr>
        <p:spPr>
          <a:xfrm>
            <a:off x="5971617" y="4912668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tx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2439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7778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6F95A6-5FAA-654F-8DAB-F0F2FA55157B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B58415-EFB0-FA4E-93E6-F1FF6C5F8F95}"/>
              </a:ext>
            </a:extLst>
          </p:cNvPr>
          <p:cNvSpPr/>
          <p:nvPr userDrawn="1"/>
        </p:nvSpPr>
        <p:spPr>
          <a:xfrm rot="2700000">
            <a:off x="4023789" y="2103725"/>
            <a:ext cx="5096007" cy="4937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ACA2E5-CF85-394B-AAAC-32537272820A}"/>
              </a:ext>
            </a:extLst>
          </p:cNvPr>
          <p:cNvSpPr/>
          <p:nvPr userDrawn="1"/>
        </p:nvSpPr>
        <p:spPr>
          <a:xfrm>
            <a:off x="2081732" y="81482"/>
            <a:ext cx="4980537" cy="49805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28800" y="386080"/>
            <a:ext cx="5486400" cy="4378960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sz="2000">
              <a:latin typeface="Avenir Book"/>
              <a:cs typeface="Avenir Book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1E8AE6-B644-3340-A1B2-EDBB2A200F6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33B8F1-D3B8-444C-A729-F55A6DC771FF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6A8B41-5382-CD4D-B05D-0D150A4FE9C3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ullets (and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88" y="0"/>
            <a:ext cx="8731624" cy="6349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00668"/>
            <a:ext cx="8229600" cy="3493956"/>
          </a:xfrm>
        </p:spPr>
        <p:txBody>
          <a:bodyPr/>
          <a:lstStyle>
            <a:lvl1pPr marL="404813" indent="-285750">
              <a:spcAft>
                <a:spcPts val="1200"/>
              </a:spcAft>
              <a:buFont typeface="Arial"/>
              <a:buChar char="•"/>
              <a:defRPr sz="3200"/>
            </a:lvl1pPr>
          </a:lstStyle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1 goes here – try to be succinct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2 goes here – use action words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3 goes here – use parallel words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4 goes here – try to keep to one line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06188" y="499657"/>
            <a:ext cx="8731624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Rectangle 8"/>
          <p:cNvSpPr/>
          <p:nvPr userDrawn="1"/>
        </p:nvSpPr>
        <p:spPr>
          <a:xfrm rot="18900000">
            <a:off x="8750971" y="-206924"/>
            <a:ext cx="1492438" cy="1566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938966" flipH="1">
            <a:off x="7627352" y="-752214"/>
            <a:ext cx="1714499" cy="2774374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rot="16938966" flipH="1" flipV="1">
            <a:off x="8332199" y="-350430"/>
            <a:ext cx="1167244" cy="793172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F52A586-D92A-7C43-9A10-F86392775865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FEDF34-482C-B24E-9415-C3DD2424854F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5B36D23-1BBB-3C44-BB99-768A27732C15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0E7C41-89C7-F34E-88B8-6B869AD47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5C2C886-AD07-5E4B-AC32-8EC1B0716888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12BD2B-EBAE-434F-82DA-0564F2F4EBCC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36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0" y="0"/>
            <a:ext cx="4761186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AF1A9-42A2-E847-A670-ACBD4C19D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4335" y="942509"/>
            <a:ext cx="4127099" cy="37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649DFF2-62A1-274C-94D5-4AD7C441CD6D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568150" y="1430921"/>
            <a:ext cx="3292456" cy="1770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here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add</a:t>
            </a:r>
            <a:r>
              <a:rPr lang="id-ID"/>
              <a:t> </a:t>
            </a:r>
            <a:r>
              <a:rPr lang="id-ID" err="1"/>
              <a:t>picture</a:t>
            </a:r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3801148" y="2064826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4519980" y="2344585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200CCA-BF8C-4F45-B959-4A0774CBE63D}"/>
              </a:ext>
            </a:extLst>
          </p:cNvPr>
          <p:cNvSpPr/>
          <p:nvPr userDrawn="1"/>
        </p:nvSpPr>
        <p:spPr>
          <a:xfrm>
            <a:off x="4761186" y="4882349"/>
            <a:ext cx="4382813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79C1CB-143A-854A-8B6A-63744313D623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9B50B7E-1452-4E4E-A0B1-39FF0ECDB8D5}"/>
              </a:ext>
            </a:extLst>
          </p:cNvPr>
          <p:cNvSpPr/>
          <p:nvPr userDrawn="1"/>
        </p:nvSpPr>
        <p:spPr>
          <a:xfrm>
            <a:off x="-1" y="4882349"/>
            <a:ext cx="4761185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BD7DF6-2C63-1746-B622-F0DD07C77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3B0269-847E-4E40-BF64-EAEF8010F800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0E2D8D-8CA3-654D-AB17-C5EB7931F25F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64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0" y="0"/>
            <a:ext cx="3514166" cy="48823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2543166" y="1858771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3261998" y="2138530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E045B4-4FA2-1841-92EA-4E0D80B700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91" y="630961"/>
            <a:ext cx="1709383" cy="34694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530FE95-4503-F340-A720-0FF7A9C38000}"/>
              </a:ext>
            </a:extLst>
          </p:cNvPr>
          <p:cNvSpPr/>
          <p:nvPr userDrawn="1"/>
        </p:nvSpPr>
        <p:spPr>
          <a:xfrm>
            <a:off x="3514166" y="4882349"/>
            <a:ext cx="5629834" cy="2743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C5A1AA-BC5C-EB45-BD05-BCD0F11A6A51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5CB1B84-AE30-EF49-A6BD-5932328A475B}"/>
              </a:ext>
            </a:extLst>
          </p:cNvPr>
          <p:cNvSpPr/>
          <p:nvPr userDrawn="1"/>
        </p:nvSpPr>
        <p:spPr>
          <a:xfrm>
            <a:off x="0" y="4882349"/>
            <a:ext cx="3514165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C7E4ED-2486-194B-A75B-1367925CE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CD7DE8-6D20-9044-A49B-3E574C15C6A0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97FAA3-5BB0-9B4A-8B8F-345533FE5DA0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57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Blank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">
            <a:extLst>
              <a:ext uri="{FF2B5EF4-FFF2-40B4-BE49-F238E27FC236}">
                <a16:creationId xmlns:a16="http://schemas.microsoft.com/office/drawing/2014/main" id="{714A3244-5997-2E48-BD8D-CE4FD422B157}"/>
              </a:ext>
            </a:extLst>
          </p:cNvPr>
          <p:cNvSpPr/>
          <p:nvPr userDrawn="1"/>
        </p:nvSpPr>
        <p:spPr>
          <a:xfrm>
            <a:off x="0" y="0"/>
            <a:ext cx="3514166" cy="48823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C9851-AF7E-794D-B9E5-5FDA2788ED85}"/>
              </a:ext>
            </a:extLst>
          </p:cNvPr>
          <p:cNvSpPr/>
          <p:nvPr userDrawn="1"/>
        </p:nvSpPr>
        <p:spPr>
          <a:xfrm rot="16200000">
            <a:off x="2543166" y="1858771"/>
            <a:ext cx="1941999" cy="1013848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6" name="Freeform 46">
            <a:extLst>
              <a:ext uri="{FF2B5EF4-FFF2-40B4-BE49-F238E27FC236}">
                <a16:creationId xmlns:a16="http://schemas.microsoft.com/office/drawing/2014/main" id="{B4093373-729B-F449-8232-AFAAE8248DB4}"/>
              </a:ext>
            </a:extLst>
          </p:cNvPr>
          <p:cNvSpPr>
            <a:spLocks/>
          </p:cNvSpPr>
          <p:nvPr userDrawn="1"/>
        </p:nvSpPr>
        <p:spPr bwMode="auto">
          <a:xfrm>
            <a:off x="3261998" y="2138530"/>
            <a:ext cx="252167" cy="45433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30FE95-4503-F340-A720-0FF7A9C38000}"/>
              </a:ext>
            </a:extLst>
          </p:cNvPr>
          <p:cNvSpPr/>
          <p:nvPr userDrawn="1"/>
        </p:nvSpPr>
        <p:spPr>
          <a:xfrm>
            <a:off x="3514166" y="4882349"/>
            <a:ext cx="5629834" cy="2743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C5A1AA-BC5C-EB45-BD05-BCD0F11A6A51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5CB1B84-AE30-EF49-A6BD-5932328A475B}"/>
              </a:ext>
            </a:extLst>
          </p:cNvPr>
          <p:cNvSpPr/>
          <p:nvPr userDrawn="1"/>
        </p:nvSpPr>
        <p:spPr>
          <a:xfrm>
            <a:off x="0" y="4882349"/>
            <a:ext cx="3514165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C7E4ED-2486-194B-A75B-1367925CE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CD7DE8-6D20-9044-A49B-3E574C15C6A0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97FAA3-5BB0-9B4A-8B8F-345533FE5DA0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7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9B113A-9CC8-8B4E-B1B2-B668FA7B158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30" y="0"/>
            <a:ext cx="9112062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740383"/>
            <a:ext cx="9144000" cy="2264383"/>
          </a:xfrm>
          <a:prstGeom prst="rect">
            <a:avLst/>
          </a:prstGeom>
          <a:solidFill>
            <a:srgbClr val="FC550E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0030" y="4854941"/>
            <a:ext cx="14702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>
                <a:solidFill>
                  <a:srgbClr val="FFFFFF"/>
                </a:solidFill>
                <a:latin typeface="Avenir Light"/>
                <a:cs typeface="Avenir Light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62552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9657"/>
            <a:ext cx="82296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592" y="4839227"/>
            <a:ext cx="371852" cy="14940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03887E-FD23-2342-9BC4-6D2E8FD3F0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34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04813" indent="-285750">
              <a:spcAft>
                <a:spcPts val="1200"/>
              </a:spcAft>
              <a:buFont typeface="Arial"/>
              <a:buChar char="•"/>
              <a:defRPr sz="3200"/>
            </a:lvl1pPr>
          </a:lstStyle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1 goes here – try to be succinct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2 goes here – use action words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3 goes here – use parallel words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4 goes here – try to keep to one line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734688"/>
            <a:ext cx="82296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592" y="4839227"/>
            <a:ext cx="371852" cy="14940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03887E-FD23-2342-9BC4-6D2E8FD3F0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83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00668"/>
            <a:ext cx="8229600" cy="3493956"/>
          </a:xfrm>
        </p:spPr>
        <p:txBody>
          <a:bodyPr/>
          <a:lstStyle>
            <a:lvl1pPr marL="404813" indent="-285750">
              <a:spcAft>
                <a:spcPts val="1200"/>
              </a:spcAft>
              <a:buFont typeface="Arial"/>
              <a:buChar char="•"/>
              <a:defRPr sz="3200"/>
            </a:lvl1pPr>
          </a:lstStyle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1 goes here – try to be succinct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2 goes here – use action words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3 goes here – use parallel words</a:t>
            </a:r>
          </a:p>
          <a:p>
            <a:pPr marL="404813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>
                <a:solidFill>
                  <a:srgbClr val="FFFFFF"/>
                </a:solidFill>
                <a:latin typeface="Avenir Book"/>
                <a:cs typeface="Avenir Book"/>
              </a:rPr>
              <a:t>Bullet 4 goes here – try to keep to one line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99657"/>
            <a:ext cx="82296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592" y="4839227"/>
            <a:ext cx="371852" cy="14940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03887E-FD23-2342-9BC4-6D2E8FD3F0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37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935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1961034">
            <a:off x="7940582" y="4360376"/>
            <a:ext cx="1492438" cy="1566250"/>
          </a:xfrm>
          <a:prstGeom prst="rect">
            <a:avLst/>
          </a:prstGeom>
          <a:solidFill>
            <a:srgbClr val="FF6C0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622" y="1070264"/>
            <a:ext cx="8230179" cy="35536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590"/>
          <a:stretch/>
        </p:blipFill>
        <p:spPr>
          <a:xfrm>
            <a:off x="166259" y="4815519"/>
            <a:ext cx="1142998" cy="23446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7658626" y="2617821"/>
            <a:ext cx="1714499" cy="2774374"/>
          </a:xfrm>
          <a:prstGeom prst="line">
            <a:avLst/>
          </a:prstGeom>
          <a:ln w="381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 flipV="1">
            <a:off x="8477775" y="4069086"/>
            <a:ext cx="1167244" cy="793172"/>
          </a:xfrm>
          <a:prstGeom prst="line">
            <a:avLst/>
          </a:prstGeom>
          <a:ln w="381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9658"/>
            <a:ext cx="91440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81277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Bullets (and Subtitl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24"/>
          <p:cNvSpPr/>
          <p:nvPr userDrawn="1"/>
        </p:nvSpPr>
        <p:spPr>
          <a:xfrm>
            <a:off x="2648170" y="526678"/>
            <a:ext cx="5922765" cy="4002668"/>
          </a:xfrm>
          <a:prstGeom prst="rect">
            <a:avLst/>
          </a:prstGeom>
          <a:noFill/>
          <a:ln w="38100">
            <a:solidFill>
              <a:srgbClr val="FF6C0C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bg1"/>
              </a:buClr>
              <a:buSzTx/>
              <a:buFont typeface="Arial" charset="0"/>
              <a:buNone/>
              <a:tabLst/>
              <a:defRPr/>
            </a:pPr>
            <a:endParaRPr lang="en-US" sz="120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091545" y="717551"/>
            <a:ext cx="3346162" cy="3625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E5C14-0781-644F-851C-F24990B3806E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04071F-5DA9-9E48-A333-69776A4793CD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B85E5-E17D-6446-B151-539496401E12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84EB87-31A1-5E4E-AB9E-CB53AEB0B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145378-CA88-4748-9FF1-74006E9F1E24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B2402C-F672-E743-A05A-50D6A311BF38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1961034">
            <a:off x="7940582" y="4360376"/>
            <a:ext cx="1492438" cy="1566250"/>
          </a:xfrm>
          <a:prstGeom prst="rect">
            <a:avLst/>
          </a:prstGeom>
          <a:solidFill>
            <a:srgbClr val="FF6C0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622" y="1070264"/>
            <a:ext cx="8230179" cy="35536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590"/>
          <a:stretch/>
        </p:blipFill>
        <p:spPr>
          <a:xfrm>
            <a:off x="166259" y="4815519"/>
            <a:ext cx="1142998" cy="23446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7658626" y="2617821"/>
            <a:ext cx="1714499" cy="2774374"/>
          </a:xfrm>
          <a:prstGeom prst="line">
            <a:avLst/>
          </a:prstGeom>
          <a:ln w="381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 flipV="1">
            <a:off x="8477775" y="4069086"/>
            <a:ext cx="1167244" cy="793172"/>
          </a:xfrm>
          <a:prstGeom prst="line">
            <a:avLst/>
          </a:prstGeom>
          <a:ln w="381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9658"/>
            <a:ext cx="91440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25521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1961034">
            <a:off x="7940582" y="4360376"/>
            <a:ext cx="1492438" cy="1566250"/>
          </a:xfrm>
          <a:prstGeom prst="rect">
            <a:avLst/>
          </a:prstGeom>
          <a:solidFill>
            <a:srgbClr val="FF6C0C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9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6622" y="1070264"/>
            <a:ext cx="8230179" cy="35536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5590"/>
          <a:stretch/>
        </p:blipFill>
        <p:spPr>
          <a:xfrm>
            <a:off x="166259" y="4815519"/>
            <a:ext cx="1142998" cy="23446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7658626" y="2617821"/>
            <a:ext cx="1714499" cy="2774374"/>
          </a:xfrm>
          <a:prstGeom prst="line">
            <a:avLst/>
          </a:prstGeom>
          <a:ln w="381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 flipV="1">
            <a:off x="8477775" y="4069086"/>
            <a:ext cx="1167244" cy="793172"/>
          </a:xfrm>
          <a:prstGeom prst="line">
            <a:avLst/>
          </a:prstGeom>
          <a:ln w="381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9658"/>
            <a:ext cx="9144000" cy="404939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98903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09469"/>
            <a:ext cx="9144000" cy="3870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44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439392" y="0"/>
            <a:ext cx="570461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evron 7"/>
          <p:cNvSpPr/>
          <p:nvPr userDrawn="1"/>
        </p:nvSpPr>
        <p:spPr>
          <a:xfrm flipH="1">
            <a:off x="2535387" y="-238990"/>
            <a:ext cx="1808018" cy="5631873"/>
          </a:xfrm>
          <a:prstGeom prst="chevron">
            <a:avLst>
              <a:gd name="adj" fmla="val 47701"/>
            </a:avLst>
          </a:prstGeom>
          <a:solidFill>
            <a:srgbClr val="FF6C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 userDrawn="1"/>
        </p:nvSpPr>
        <p:spPr>
          <a:xfrm flipH="1">
            <a:off x="1595010" y="-238990"/>
            <a:ext cx="1808018" cy="5631873"/>
          </a:xfrm>
          <a:prstGeom prst="chevron">
            <a:avLst>
              <a:gd name="adj" fmla="val 47701"/>
            </a:avLst>
          </a:prstGeom>
          <a:solidFill>
            <a:srgbClr val="FF6C0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 userDrawn="1"/>
        </p:nvSpPr>
        <p:spPr>
          <a:xfrm flipH="1">
            <a:off x="654631" y="-238990"/>
            <a:ext cx="1808018" cy="5631873"/>
          </a:xfrm>
          <a:prstGeom prst="chevron">
            <a:avLst>
              <a:gd name="adj" fmla="val 47701"/>
            </a:avLst>
          </a:prstGeom>
          <a:solidFill>
            <a:srgbClr val="FF6C0C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1676" y="1880752"/>
            <a:ext cx="4894118" cy="1017075"/>
          </a:xfrm>
        </p:spPr>
        <p:txBody>
          <a:bodyPr anchor="t"/>
          <a:lstStyle>
            <a:lvl1pPr marL="0" marR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031674" y="2492372"/>
            <a:ext cx="4894118" cy="92392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53389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0FE4B1C-486F-844B-ACD1-8BB0F6AFDA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12" y="0"/>
            <a:ext cx="4255497" cy="4882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d-ID" dirty="0" err="1"/>
              <a:t>Click</a:t>
            </a:r>
            <a:r>
              <a:rPr lang="id-ID" dirty="0"/>
              <a:t> </a:t>
            </a:r>
            <a:r>
              <a:rPr lang="id-ID" dirty="0" err="1"/>
              <a:t>here</a:t>
            </a:r>
            <a:r>
              <a:rPr lang="id-ID" dirty="0"/>
              <a:t> </a:t>
            </a:r>
            <a:r>
              <a:rPr lang="id-ID" dirty="0" err="1"/>
              <a:t>to</a:t>
            </a:r>
            <a:r>
              <a:rPr lang="id-ID" dirty="0"/>
              <a:t> </a:t>
            </a:r>
            <a:r>
              <a:rPr lang="id-ID" dirty="0" err="1"/>
              <a:t>insert</a:t>
            </a:r>
            <a:r>
              <a:rPr lang="id-ID" dirty="0"/>
              <a:t> </a:t>
            </a:r>
            <a:r>
              <a:rPr lang="id-ID" dirty="0" err="1"/>
              <a:t>picture</a:t>
            </a:r>
            <a:endParaRPr lang="id-ID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B6F8F0-09F3-7A42-B06E-BECA13E27A0E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165E8E-3580-5448-BD40-B5522DE2A855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C792E36-5F04-924D-8B93-A4F47295C040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E63E712-B75C-C849-B750-3A3A55A79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F3DC0F-42F0-9E43-8663-60B516262A87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457FF3-FD89-5547-82A6-4F45776532B0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3337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Bullets (and Subtitl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24"/>
          <p:cNvSpPr/>
          <p:nvPr userDrawn="1"/>
        </p:nvSpPr>
        <p:spPr>
          <a:xfrm>
            <a:off x="2670708" y="418305"/>
            <a:ext cx="5922765" cy="4002668"/>
          </a:xfrm>
          <a:prstGeom prst="rect">
            <a:avLst/>
          </a:prstGeom>
          <a:noFill/>
          <a:ln w="38100">
            <a:solidFill>
              <a:srgbClr val="1AA489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bg1"/>
              </a:buClr>
              <a:buSzTx/>
              <a:buFont typeface="Arial" charset="0"/>
              <a:buNone/>
              <a:tabLst/>
              <a:defRPr/>
            </a:pPr>
            <a:endParaRPr lang="en-US" sz="120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527273" y="539791"/>
            <a:ext cx="286870" cy="3779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48324" y="609178"/>
            <a:ext cx="3722272" cy="3625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E63C0-F2CB-A442-985B-D3255394A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215" y="505781"/>
            <a:ext cx="4128673" cy="38471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4AFE35-4718-7C4A-A607-F2AF3C1A40EC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BDEED2-887B-CF40-B13B-01A1539CA4A1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9A7D2F6-0765-F94A-A06A-C04C3A8B3C90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F95701-256F-3C4D-AD7B-28EEA0DA9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D6C21F-2E0C-E74B-ABC6-4A0133888BB9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EA91D-53C3-1E4C-85CC-A3BD2C18590B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Gray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B30EC2-C164-8246-9AC7-A0DBFBFFD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26473D7-A825-8C4C-85C7-719A635AC3B9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2828183" y="-2901158"/>
            <a:ext cx="3487631" cy="10972800"/>
          </a:xfrm>
          <a:prstGeom prst="parallelogram">
            <a:avLst>
              <a:gd name="adj" fmla="val 124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A5069C1-A070-FE42-9E38-1E6D3184F9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2221" y="2515802"/>
            <a:ext cx="5826701" cy="342203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24A0D-6C35-3540-BEC9-3D67247D228C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1782597-0564-1B4C-A418-EACF5EE33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5056"/>
          <a:stretch/>
        </p:blipFill>
        <p:spPr>
          <a:xfrm>
            <a:off x="125836" y="4857226"/>
            <a:ext cx="1150513" cy="23774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468E8B-2C45-9742-8DE1-09CBEC5C792A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05F30E6-809C-C345-A141-E5146ECA04A8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A3C51EE-E0BB-9D4D-BE1C-B7B2ECCED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8F7D1C-57F4-1542-87A4-CDAAE82A0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740" b="39494"/>
          <a:stretch/>
        </p:blipFill>
        <p:spPr>
          <a:xfrm>
            <a:off x="1504811" y="5177534"/>
            <a:ext cx="0" cy="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BF801-69BE-FC41-BE6C-06109FC54E2F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D44BEF-6BA8-1C4B-9397-FB447BCBD805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74CA3A5B-6418-764D-9FDD-0C99F72DF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2221" y="2084228"/>
            <a:ext cx="5826701" cy="413313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Avenir Heavy" panose="02000503020000020003" pitchFamily="2" charset="0"/>
              </a:defRPr>
            </a:lvl1pPr>
          </a:lstStyle>
          <a:p>
            <a:pPr lvl="0"/>
            <a:r>
              <a:rPr lang="en-US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4079629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44436" y="1972812"/>
            <a:ext cx="4264182" cy="426996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tx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435382" y="2399808"/>
            <a:ext cx="4264182" cy="1185364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6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D92B60-96E2-7F4C-A422-21E4E67FF20F}"/>
              </a:ext>
            </a:extLst>
          </p:cNvPr>
          <p:cNvSpPr>
            <a:spLocks/>
          </p:cNvSpPr>
          <p:nvPr userDrawn="1"/>
        </p:nvSpPr>
        <p:spPr>
          <a:xfrm>
            <a:off x="0" y="2070467"/>
            <a:ext cx="2441196" cy="3657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1EE04-9B20-1140-BB6F-B6205F3DEDA3}"/>
              </a:ext>
            </a:extLst>
          </p:cNvPr>
          <p:cNvSpPr>
            <a:spLocks/>
          </p:cNvSpPr>
          <p:nvPr userDrawn="1"/>
        </p:nvSpPr>
        <p:spPr>
          <a:xfrm>
            <a:off x="6702804" y="2070467"/>
            <a:ext cx="2441196" cy="3657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AA6985-777E-2C42-BB6F-4766421B125B}"/>
              </a:ext>
            </a:extLst>
          </p:cNvPr>
          <p:cNvSpPr/>
          <p:nvPr userDrawn="1"/>
        </p:nvSpPr>
        <p:spPr>
          <a:xfrm>
            <a:off x="0" y="2523012"/>
            <a:ext cx="2441196" cy="63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9D0DED-20C8-1C44-886A-E4CAE8842C7D}"/>
              </a:ext>
            </a:extLst>
          </p:cNvPr>
          <p:cNvSpPr/>
          <p:nvPr userDrawn="1"/>
        </p:nvSpPr>
        <p:spPr>
          <a:xfrm>
            <a:off x="6702804" y="2523012"/>
            <a:ext cx="2441196" cy="63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A736F3-9CFA-0345-A96B-1277DF2D3ECA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201C87-5FF5-7E48-94FD-5DF0BA579BBE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9337AA0-D06D-D445-AAA4-C812739FFA56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37C79DB-1562-C84B-8694-391215A0A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3CCE521-E367-8443-BA2F-0C035E455F49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20087B-8D3E-B846-9955-61893EDF7102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13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35383" y="1972812"/>
            <a:ext cx="4264182" cy="426996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chemeClr val="tx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444436" y="2399807"/>
            <a:ext cx="4264182" cy="1203471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6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D92B60-96E2-7F4C-A422-21E4E67FF20F}"/>
              </a:ext>
            </a:extLst>
          </p:cNvPr>
          <p:cNvSpPr>
            <a:spLocks/>
          </p:cNvSpPr>
          <p:nvPr userDrawn="1"/>
        </p:nvSpPr>
        <p:spPr>
          <a:xfrm>
            <a:off x="0" y="2070467"/>
            <a:ext cx="2441196" cy="3657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51EE04-9B20-1140-BB6F-B6205F3DEDA3}"/>
              </a:ext>
            </a:extLst>
          </p:cNvPr>
          <p:cNvSpPr>
            <a:spLocks/>
          </p:cNvSpPr>
          <p:nvPr userDrawn="1"/>
        </p:nvSpPr>
        <p:spPr>
          <a:xfrm>
            <a:off x="6702804" y="2070467"/>
            <a:ext cx="2441196" cy="3657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AA6985-777E-2C42-BB6F-4766421B125B}"/>
              </a:ext>
            </a:extLst>
          </p:cNvPr>
          <p:cNvSpPr/>
          <p:nvPr userDrawn="1"/>
        </p:nvSpPr>
        <p:spPr>
          <a:xfrm>
            <a:off x="0" y="2523012"/>
            <a:ext cx="2441196" cy="639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9D0DED-20C8-1C44-886A-E4CAE8842C7D}"/>
              </a:ext>
            </a:extLst>
          </p:cNvPr>
          <p:cNvSpPr/>
          <p:nvPr userDrawn="1"/>
        </p:nvSpPr>
        <p:spPr>
          <a:xfrm>
            <a:off x="6702804" y="2523012"/>
            <a:ext cx="2441196" cy="639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A736F3-9CFA-0345-A96B-1277DF2D3ECA}"/>
              </a:ext>
            </a:extLst>
          </p:cNvPr>
          <p:cNvSpPr/>
          <p:nvPr userDrawn="1"/>
        </p:nvSpPr>
        <p:spPr>
          <a:xfrm>
            <a:off x="4258810" y="4882349"/>
            <a:ext cx="4885189" cy="2743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201C87-5FF5-7E48-94FD-5DF0BA579BBE}"/>
              </a:ext>
            </a:extLst>
          </p:cNvPr>
          <p:cNvCxnSpPr>
            <a:cxnSpLocks/>
          </p:cNvCxnSpPr>
          <p:nvPr userDrawn="1"/>
        </p:nvCxnSpPr>
        <p:spPr>
          <a:xfrm>
            <a:off x="8484602" y="4931651"/>
            <a:ext cx="0" cy="175717"/>
          </a:xfrm>
          <a:prstGeom prst="line">
            <a:avLst/>
          </a:prstGeom>
          <a:ln w="1143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E9337AA0-D06D-D445-AAA4-C812739FFA56}"/>
              </a:ext>
            </a:extLst>
          </p:cNvPr>
          <p:cNvSpPr/>
          <p:nvPr userDrawn="1"/>
        </p:nvSpPr>
        <p:spPr>
          <a:xfrm>
            <a:off x="0" y="4882349"/>
            <a:ext cx="4258810" cy="274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37C79DB-1562-C84B-8694-391215A0A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94" y="4937213"/>
            <a:ext cx="802369" cy="16459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3CCE521-E367-8443-BA2F-0C035E455F49}"/>
              </a:ext>
            </a:extLst>
          </p:cNvPr>
          <p:cNvSpPr txBox="1"/>
          <p:nvPr userDrawn="1"/>
        </p:nvSpPr>
        <p:spPr>
          <a:xfrm>
            <a:off x="5173211" y="4904093"/>
            <a:ext cx="313767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Confidential and proprietary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20087B-8D3E-B846-9955-61893EDF7102}"/>
              </a:ext>
            </a:extLst>
          </p:cNvPr>
          <p:cNvSpPr txBox="1"/>
          <p:nvPr userDrawn="1"/>
        </p:nvSpPr>
        <p:spPr>
          <a:xfrm>
            <a:off x="8684517" y="4912668"/>
            <a:ext cx="49445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fld id="{6DF3B77C-FB23-474B-863C-01A4692F7116}" type="slidenum">
              <a:rPr lang="en-US" sz="900" smtClean="0">
                <a:solidFill>
                  <a:schemeClr val="bg1"/>
                </a:solidFill>
                <a:latin typeface="Avenir Book" panose="02000503020000020003" pitchFamily="2" charset="0"/>
              </a:rPr>
              <a:t>‹#›</a:t>
            </a:fld>
            <a:endParaRPr lang="en-US" sz="90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57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8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2202"/>
            <a:ext cx="8229600" cy="3742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rgbClr val="FFFFFF"/>
                </a:solidFill>
                <a:latin typeface="Avenir Book" charset="0"/>
              </a:defRPr>
            </a:lvl1pPr>
          </a:lstStyle>
          <a:p>
            <a:fld id="{D29B113A-9CC8-8B4E-B1B2-B668FA7B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9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80" r:id="rId2"/>
    <p:sldLayoutId id="2147483724" r:id="rId3"/>
    <p:sldLayoutId id="2147483688" r:id="rId4"/>
    <p:sldLayoutId id="2147483689" r:id="rId5"/>
    <p:sldLayoutId id="2147483690" r:id="rId6"/>
    <p:sldLayoutId id="2147483649" r:id="rId7"/>
    <p:sldLayoutId id="2147483716" r:id="rId8"/>
    <p:sldLayoutId id="2147483652" r:id="rId9"/>
    <p:sldLayoutId id="2147483717" r:id="rId10"/>
    <p:sldLayoutId id="2147483718" r:id="rId11"/>
    <p:sldLayoutId id="2147483720" r:id="rId12"/>
    <p:sldLayoutId id="2147483721" r:id="rId13"/>
    <p:sldLayoutId id="2147483723" r:id="rId14"/>
    <p:sldLayoutId id="2147483736" r:id="rId15"/>
    <p:sldLayoutId id="2147483692" r:id="rId16"/>
    <p:sldLayoutId id="2147483669" r:id="rId17"/>
    <p:sldLayoutId id="2147483713" r:id="rId18"/>
    <p:sldLayoutId id="2147483738" r:id="rId19"/>
    <p:sldLayoutId id="2147483739" r:id="rId20"/>
    <p:sldLayoutId id="2147483732" r:id="rId21"/>
    <p:sldLayoutId id="2147483733" r:id="rId22"/>
    <p:sldLayoutId id="2147483734" r:id="rId23"/>
    <p:sldLayoutId id="2147483737" r:id="rId24"/>
    <p:sldLayoutId id="2147483727" r:id="rId25"/>
    <p:sldLayoutId id="2147483726" r:id="rId26"/>
    <p:sldLayoutId id="2147483705" r:id="rId27"/>
    <p:sldLayoutId id="2147483704" r:id="rId28"/>
    <p:sldLayoutId id="2147483697" r:id="rId29"/>
    <p:sldLayoutId id="2147483714" r:id="rId30"/>
    <p:sldLayoutId id="2147483735" r:id="rId31"/>
    <p:sldLayoutId id="2147483822" r:id="rId32"/>
    <p:sldLayoutId id="2147483823" r:id="rId33"/>
    <p:sldLayoutId id="2147483719" r:id="rId34"/>
    <p:sldLayoutId id="2147483698" r:id="rId35"/>
    <p:sldLayoutId id="2147483708" r:id="rId36"/>
    <p:sldLayoutId id="2147483693" r:id="rId37"/>
    <p:sldLayoutId id="2147483731" r:id="rId38"/>
    <p:sldLayoutId id="2147483725" r:id="rId39"/>
    <p:sldLayoutId id="2147483653" r:id="rId40"/>
    <p:sldLayoutId id="2147483709" r:id="rId41"/>
    <p:sldLayoutId id="2147483715" r:id="rId42"/>
    <p:sldLayoutId id="2147483748" r:id="rId43"/>
    <p:sldLayoutId id="2147483743" r:id="rId44"/>
    <p:sldLayoutId id="2147483744" r:id="rId45"/>
    <p:sldLayoutId id="2147483745" r:id="rId46"/>
    <p:sldLayoutId id="2147483746" r:id="rId47"/>
    <p:sldLayoutId id="2147483749" r:id="rId48"/>
    <p:sldLayoutId id="2147483787" r:id="rId49"/>
    <p:sldLayoutId id="2147483788" r:id="rId50"/>
    <p:sldLayoutId id="2147483789" r:id="rId51"/>
    <p:sldLayoutId id="2147483820" r:id="rId52"/>
    <p:sldLayoutId id="2147483821" r:id="rId53"/>
    <p:sldLayoutId id="2147483824" r:id="rId5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FFFFFF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FFFFFF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.xml"/><Relationship Id="rId5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Relationship Id="rId6" Type="http://schemas.openxmlformats.org/officeDocument/2006/relationships/image" Target="../media/image48.png"/><Relationship Id="rId5" Type="http://schemas.openxmlformats.org/officeDocument/2006/relationships/image" Target="../media/image33.png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6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5.sv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1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5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1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4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7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0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3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2.png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9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t>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&amp; Labor</a:t>
            </a:r>
            <a:br>
              <a:rPr lang="en-US" dirty="0"/>
            </a:br>
            <a:r>
              <a:rPr lang="en-US" sz="1800" i="1" dirty="0"/>
              <a:t>An introduction into completion of the Configuration Workbook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23833" y="3576358"/>
            <a:ext cx="4258733" cy="895828"/>
          </a:xfrm>
        </p:spPr>
        <p:txBody>
          <a:bodyPr/>
          <a:lstStyle/>
          <a:p>
            <a:r>
              <a:rPr lang="en-US" dirty="0"/>
              <a:t>September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420711"/>
      </p:ext>
    </p:extLst>
  </p:cSld>
  <p:clrMapOvr>
    <a:masterClrMapping/>
  </p:clrMapOvr>
  <p:transition spd="slow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670754" y="1957732"/>
            <a:ext cx="3086099" cy="102881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Contact Information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588322" y="662350"/>
            <a:ext cx="4101665" cy="36933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individual internal employees responsible for completion of workbook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Define decision maker and additional contacts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Define clock methods to be used by employees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Identify how time is being managed today?  Who is the current expert on policies internally.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0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1244" y="1972812"/>
            <a:ext cx="4076031" cy="68927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Integration Fields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17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7206D-1537-49F3-B76C-1F0EF2F05338}"/>
              </a:ext>
            </a:extLst>
          </p:cNvPr>
          <p:cNvSpPr/>
          <p:nvPr/>
        </p:nvSpPr>
        <p:spPr>
          <a:xfrm>
            <a:off x="1629802" y="963013"/>
            <a:ext cx="6363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 TLM environment will have many integrated data fields for employee records that are managed from their HCM records. 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There are several required fields indicated on this tab of the worksheet.  You may select any additional data elements to include in the integration for your environment.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Required Fields: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76A35D-FA55-4FF2-8777-854B37108F92}"/>
              </a:ext>
            </a:extLst>
          </p:cNvPr>
          <p:cNvGrpSpPr/>
          <p:nvPr/>
        </p:nvGrpSpPr>
        <p:grpSpPr>
          <a:xfrm flipH="1">
            <a:off x="1399022" y="337639"/>
            <a:ext cx="6837952" cy="498926"/>
            <a:chOff x="207581" y="418794"/>
            <a:chExt cx="4173249" cy="640080"/>
          </a:xfrm>
          <a:solidFill>
            <a:schemeClr val="accent3"/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3C2ABB-D9BC-4FB0-A33B-A91D32691A1D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5808A710-0729-457C-8085-EEB4A6F1BCA5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Integration Fields</a:t>
            </a:r>
            <a:endParaRPr lang="en-US" b="1" dirty="0"/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19F64E-8C6E-4E56-8B0B-1F30CAE7E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0" y="358915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079A87-0B77-4A6B-8454-8AEBB78F0523}"/>
              </a:ext>
            </a:extLst>
          </p:cNvPr>
          <p:cNvSpPr/>
          <p:nvPr/>
        </p:nvSpPr>
        <p:spPr>
          <a:xfrm>
            <a:off x="1931862" y="2591182"/>
            <a:ext cx="2323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Employee Number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First Name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Last Name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Middle Name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Time Zone Key </a:t>
            </a:r>
          </a:p>
          <a:p>
            <a:pPr marL="287338" lvl="1"/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(</a:t>
            </a:r>
            <a:r>
              <a:rPr lang="en-US" sz="1400" i="1" dirty="0">
                <a:solidFill>
                  <a:srgbClr val="5E5E5E"/>
                </a:solidFill>
                <a:latin typeface="Avenir Book" panose="02000503020000020003"/>
              </a:rPr>
              <a:t>based on EE’s zip code</a:t>
            </a: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1E63F-35FA-49CE-9A3C-6C6E368DBB4C}"/>
              </a:ext>
            </a:extLst>
          </p:cNvPr>
          <p:cNvSpPr/>
          <p:nvPr/>
        </p:nvSpPr>
        <p:spPr>
          <a:xfrm>
            <a:off x="4254910" y="2591182"/>
            <a:ext cx="41664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FLSA Status </a:t>
            </a:r>
            <a:r>
              <a:rPr lang="en-US" sz="1400" i="1" dirty="0">
                <a:latin typeface="Avenir Book" panose="02000503020000020003"/>
              </a:rPr>
              <a:t>(managed by the job in HCM)</a:t>
            </a:r>
            <a:endParaRPr lang="en-US" sz="1400" dirty="0">
              <a:solidFill>
                <a:srgbClr val="5E5E5E"/>
              </a:solidFill>
              <a:latin typeface="Avenir Book" panose="02000503020000020003"/>
            </a:endParaRP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Hourly or Salary </a:t>
            </a:r>
            <a:r>
              <a:rPr lang="en-US" sz="1400" i="1" dirty="0">
                <a:latin typeface="Avenir Book" panose="02000503020000020003"/>
              </a:rPr>
              <a:t>(managed by the job in HCM)</a:t>
            </a:r>
            <a:endParaRPr lang="en-US" sz="1400" dirty="0">
              <a:solidFill>
                <a:srgbClr val="5E5E5E"/>
              </a:solidFill>
              <a:latin typeface="Avenir Book" panose="02000503020000020003"/>
            </a:endParaRP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Date of Last Hire/Original Hire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Employment Status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Employment Status Start 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26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641257" y="2057400"/>
            <a:ext cx="3172517" cy="1186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Integration Fields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426091" y="1694587"/>
            <a:ext cx="4020548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Review list of available data fields for integration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Brainstorm on what additional fields you want or need included in the integration list to TLM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60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Complete the General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693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B76A35D-FA55-4FF2-8777-854B37108F92}"/>
              </a:ext>
            </a:extLst>
          </p:cNvPr>
          <p:cNvGrpSpPr/>
          <p:nvPr/>
        </p:nvGrpSpPr>
        <p:grpSpPr>
          <a:xfrm flipH="1">
            <a:off x="1399022" y="338052"/>
            <a:ext cx="6837952" cy="498926"/>
            <a:chOff x="207581" y="418794"/>
            <a:chExt cx="4173249" cy="640080"/>
          </a:xfrm>
          <a:solidFill>
            <a:schemeClr val="accent6"/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3C2ABB-D9BC-4FB0-A33B-A91D32691A1D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5808A710-0729-457C-8085-EEB4A6F1BCA5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General Configuration Tab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C7D151-A65D-47E1-A3AC-7C95E0D5F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0" y="372378"/>
            <a:ext cx="457200" cy="457200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BF9E1706-F68B-423B-8875-B3D4EEAE2192}"/>
              </a:ext>
            </a:extLst>
          </p:cNvPr>
          <p:cNvSpPr txBox="1">
            <a:spLocks/>
          </p:cNvSpPr>
          <p:nvPr/>
        </p:nvSpPr>
        <p:spPr>
          <a:xfrm>
            <a:off x="1629802" y="936414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Global System Settings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BDD926-E7DC-4101-AB6C-B9F496BDA4C6}"/>
              </a:ext>
            </a:extLst>
          </p:cNvPr>
          <p:cNvSpPr/>
          <p:nvPr/>
        </p:nvSpPr>
        <p:spPr>
          <a:xfrm>
            <a:off x="1629802" y="1317631"/>
            <a:ext cx="6607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There are five items in this section to be completed.  The first four are defined for all databases in HCM: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D9F1B-928F-4A7F-82E8-EB156B37C135}"/>
              </a:ext>
            </a:extLst>
          </p:cNvPr>
          <p:cNvSpPr/>
          <p:nvPr/>
        </p:nvSpPr>
        <p:spPr>
          <a:xfrm>
            <a:off x="1777181" y="1837505"/>
            <a:ext cx="258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Clock Pin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“Labor Level” Description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“Labor Levels” Description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8E907-53CA-473F-8ED7-4A4B9B95F638}"/>
              </a:ext>
            </a:extLst>
          </p:cNvPr>
          <p:cNvSpPr/>
          <p:nvPr/>
        </p:nvSpPr>
        <p:spPr>
          <a:xfrm>
            <a:off x="1923556" y="3356031"/>
            <a:ext cx="636382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Use the drop down to select from the options available</a:t>
            </a:r>
          </a:p>
          <a:p>
            <a:pPr marL="287338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A time card must be fully approved by all levels before it is included in the time export for payroll processing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9FCF3D-FE33-419D-8D0C-92EB5587F917}"/>
              </a:ext>
            </a:extLst>
          </p:cNvPr>
          <p:cNvSpPr/>
          <p:nvPr/>
        </p:nvSpPr>
        <p:spPr>
          <a:xfrm>
            <a:off x="4422162" y="1819805"/>
            <a:ext cx="3453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No. of days to generate schedules in advance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Time card approval levels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62E321-B2D3-43D2-AD92-1215C95C5818}"/>
              </a:ext>
            </a:extLst>
          </p:cNvPr>
          <p:cNvSpPr/>
          <p:nvPr/>
        </p:nvSpPr>
        <p:spPr>
          <a:xfrm>
            <a:off x="1629802" y="2816188"/>
            <a:ext cx="636382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 Time Card Approval Levels section defines the level of approvals required for time cards: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44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B76A35D-FA55-4FF2-8777-854B37108F92}"/>
              </a:ext>
            </a:extLst>
          </p:cNvPr>
          <p:cNvGrpSpPr/>
          <p:nvPr/>
        </p:nvGrpSpPr>
        <p:grpSpPr>
          <a:xfrm flipH="1">
            <a:off x="1399022" y="338052"/>
            <a:ext cx="6837952" cy="498926"/>
            <a:chOff x="207581" y="418794"/>
            <a:chExt cx="4173249" cy="640080"/>
          </a:xfrm>
          <a:solidFill>
            <a:schemeClr val="accent6"/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3C2ABB-D9BC-4FB0-A33B-A91D32691A1D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5808A710-0729-457C-8085-EEB4A6F1BCA5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General Configuration Tab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C7D151-A65D-47E1-A3AC-7C95E0D5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" y="372378"/>
            <a:ext cx="457200" cy="457200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BF9E1706-F68B-423B-8875-B3D4EEAE2192}"/>
              </a:ext>
            </a:extLst>
          </p:cNvPr>
          <p:cNvSpPr txBox="1">
            <a:spLocks/>
          </p:cNvSpPr>
          <p:nvPr/>
        </p:nvSpPr>
        <p:spPr>
          <a:xfrm>
            <a:off x="1629802" y="936414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Miscellaneous Settings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D9F1B-928F-4A7F-82E8-EB156B37C135}"/>
              </a:ext>
            </a:extLst>
          </p:cNvPr>
          <p:cNvSpPr/>
          <p:nvPr/>
        </p:nvSpPr>
        <p:spPr>
          <a:xfrm>
            <a:off x="1946787" y="2659521"/>
            <a:ext cx="3235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Email Import Process Log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Allow Approvals with Missing Punches (NOT recommended)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Send Email to Admins if an Employee without a manager Requests Time Off (recommended)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Enable Employee Group Hierarchy (recommended)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9FCF3D-FE33-419D-8D0C-92EB5587F917}"/>
              </a:ext>
            </a:extLst>
          </p:cNvPr>
          <p:cNvSpPr/>
          <p:nvPr/>
        </p:nvSpPr>
        <p:spPr>
          <a:xfrm>
            <a:off x="5444333" y="2659521"/>
            <a:ext cx="30550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Enable Labor Level Hierarchy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Show All Rates as Hourly Rates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Allow Second Manager to approve as a Manager1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Remove Employee Approvals on Manager Edit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Send Separate Emails to Each Recipient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62E321-B2D3-43D2-AD92-1215C95C5818}"/>
              </a:ext>
            </a:extLst>
          </p:cNvPr>
          <p:cNvSpPr/>
          <p:nvPr/>
        </p:nvSpPr>
        <p:spPr>
          <a:xfrm>
            <a:off x="1629802" y="1299931"/>
            <a:ext cx="660717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There are ten questions in this section to be reviewed and completed.  There are notes indicated with each question and those that have recommendations.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Check each one that you are interested in having enabled in your environment: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61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B76A35D-FA55-4FF2-8777-854B37108F92}"/>
              </a:ext>
            </a:extLst>
          </p:cNvPr>
          <p:cNvGrpSpPr/>
          <p:nvPr/>
        </p:nvGrpSpPr>
        <p:grpSpPr>
          <a:xfrm flipH="1">
            <a:off x="1399022" y="338052"/>
            <a:ext cx="6837952" cy="498926"/>
            <a:chOff x="207581" y="418794"/>
            <a:chExt cx="4173249" cy="640080"/>
          </a:xfrm>
          <a:solidFill>
            <a:schemeClr val="accent6"/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3C2ABB-D9BC-4FB0-A33B-A91D32691A1D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5808A710-0729-457C-8085-EEB4A6F1BCA5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General Configuration Tab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C7D151-A65D-47E1-A3AC-7C95E0D5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" y="372378"/>
            <a:ext cx="457200" cy="457200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BF9E1706-F68B-423B-8875-B3D4EEAE2192}"/>
              </a:ext>
            </a:extLst>
          </p:cNvPr>
          <p:cNvSpPr txBox="1">
            <a:spLocks/>
          </p:cNvSpPr>
          <p:nvPr/>
        </p:nvSpPr>
        <p:spPr>
          <a:xfrm>
            <a:off x="1629802" y="936414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Miscellaneous Settings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62E321-B2D3-43D2-AD92-1215C95C5818}"/>
              </a:ext>
            </a:extLst>
          </p:cNvPr>
          <p:cNvSpPr/>
          <p:nvPr/>
        </p:nvSpPr>
        <p:spPr>
          <a:xfrm>
            <a:off x="1629801" y="1299931"/>
            <a:ext cx="6806275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Payroll Seniority Date Calculation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This data field controls and drives how the holiday is auto generated on an employee timecard.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You may use one of the below date fields within TLM to manage this item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venir Book" panose="02000503020000020003"/>
              </a:rPr>
              <a:t>Employee Start Date (original hire date or seniority date)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venir Book" panose="02000503020000020003"/>
              </a:rPr>
              <a:t>Employee Recent Active Date (rehire date not the seniority date)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latin typeface="Avenir Book" panose="02000503020000020003"/>
              </a:rPr>
              <a:t>Total number of days employee active (if probation period defined – will reduce probation period from Hire date 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09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864284" y="243106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>
                <a:solidFill>
                  <a:schemeClr val="accent6"/>
                </a:solidFill>
              </a:rPr>
              <a:t>General Configuration Tab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C7D151-A65D-47E1-A3AC-7C95E0D5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89" y="222499"/>
            <a:ext cx="457200" cy="457200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BF9E1706-F68B-423B-8875-B3D4EEAE2192}"/>
              </a:ext>
            </a:extLst>
          </p:cNvPr>
          <p:cNvSpPr txBox="1">
            <a:spLocks/>
          </p:cNvSpPr>
          <p:nvPr/>
        </p:nvSpPr>
        <p:spPr>
          <a:xfrm>
            <a:off x="878512" y="813144"/>
            <a:ext cx="4570779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Default User Group Name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62E321-B2D3-43D2-AD92-1215C95C5818}"/>
              </a:ext>
            </a:extLst>
          </p:cNvPr>
          <p:cNvSpPr/>
          <p:nvPr/>
        </p:nvSpPr>
        <p:spPr>
          <a:xfrm>
            <a:off x="878688" y="1143212"/>
            <a:ext cx="7315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Drives security and how a manager will be able to see the timecards for their direct or indirect reports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There are three options available: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Group – Employee Identifier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Manager’s Name </a:t>
            </a:r>
            <a:r>
              <a:rPr lang="en-US" sz="1400" dirty="0">
                <a:latin typeface="Avenir Book" panose="02000503020000020003"/>
              </a:rPr>
              <a:t>(</a:t>
            </a:r>
            <a:r>
              <a:rPr lang="en-US" sz="1400" i="1" dirty="0">
                <a:latin typeface="Avenir Book" panose="02000503020000020003"/>
              </a:rPr>
              <a:t>recommended</a:t>
            </a:r>
            <a:r>
              <a:rPr lang="en-US" sz="1400" dirty="0">
                <a:latin typeface="Avenir Book" panose="02000503020000020003"/>
              </a:rPr>
              <a:t>)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F7C26A8-A2FE-4602-A436-5260E43D5817}"/>
              </a:ext>
            </a:extLst>
          </p:cNvPr>
          <p:cNvSpPr txBox="1">
            <a:spLocks/>
          </p:cNvSpPr>
          <p:nvPr/>
        </p:nvSpPr>
        <p:spPr>
          <a:xfrm>
            <a:off x="878512" y="2504902"/>
            <a:ext cx="4570779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Hierarchy Defaults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3D435-B71F-4561-91F2-24E8025B239D}"/>
              </a:ext>
            </a:extLst>
          </p:cNvPr>
          <p:cNvSpPr/>
          <p:nvPr/>
        </p:nvSpPr>
        <p:spPr>
          <a:xfrm>
            <a:off x="878510" y="2819332"/>
            <a:ext cx="8229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This feature works with the Group – Employee Identifier option above </a:t>
            </a:r>
            <a:r>
              <a:rPr lang="en-US" sz="1400" dirty="0">
                <a:latin typeface="Avenir Book" panose="02000503020000020003"/>
              </a:rPr>
              <a:t>(Cascading Supervisor)</a:t>
            </a:r>
            <a:endParaRPr lang="en-US" sz="1600" dirty="0">
              <a:latin typeface="Avenir Book" panose="0200050302000002000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There are three options available 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Subordinate Group Access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Assign Group Managers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6C75D-265B-4A9E-AC37-18FFD622A7FA}"/>
              </a:ext>
            </a:extLst>
          </p:cNvPr>
          <p:cNvSpPr/>
          <p:nvPr/>
        </p:nvSpPr>
        <p:spPr>
          <a:xfrm>
            <a:off x="4450565" y="1870503"/>
            <a:ext cx="40433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Manager’s Home Labor Level Description </a:t>
            </a:r>
            <a:r>
              <a:rPr lang="en-US" sz="1400" i="1" dirty="0">
                <a:solidFill>
                  <a:srgbClr val="5E5E5E"/>
                </a:solidFill>
                <a:latin typeface="Avenir Book" panose="02000503020000020003"/>
              </a:rPr>
              <a:t>(select Labor Level from drop down list)</a:t>
            </a:r>
            <a:endParaRPr lang="en-US" sz="1600" i="1" dirty="0">
              <a:solidFill>
                <a:srgbClr val="5E5E5E"/>
              </a:solidFill>
              <a:latin typeface="Avenir Book" panose="02000503020000020003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CC544C-F44B-428D-8FEF-6A58F7A5CC44}"/>
              </a:ext>
            </a:extLst>
          </p:cNvPr>
          <p:cNvSpPr/>
          <p:nvPr/>
        </p:nvSpPr>
        <p:spPr>
          <a:xfrm>
            <a:off x="4470391" y="3330249"/>
            <a:ext cx="44609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Assign Proxy Manager </a:t>
            </a:r>
            <a:r>
              <a:rPr lang="en-US" sz="1400" i="1" dirty="0">
                <a:solidFill>
                  <a:srgbClr val="5E5E5E"/>
                </a:solidFill>
                <a:latin typeface="Avenir Book" panose="02000503020000020003"/>
              </a:rPr>
              <a:t>(recommended)</a:t>
            </a:r>
            <a:endParaRPr lang="en-US" sz="1600" i="1" dirty="0">
              <a:solidFill>
                <a:srgbClr val="5E5E5E"/>
              </a:solidFill>
              <a:latin typeface="Avenir Book" panose="02000503020000020003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D0598236-43D1-4EF6-A8DE-B911A2E06776}"/>
              </a:ext>
            </a:extLst>
          </p:cNvPr>
          <p:cNvSpPr txBox="1">
            <a:spLocks/>
          </p:cNvSpPr>
          <p:nvPr/>
        </p:nvSpPr>
        <p:spPr>
          <a:xfrm>
            <a:off x="807070" y="3920129"/>
            <a:ext cx="4570779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Admin User Settings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33AC4B-0875-4A87-ADB0-3120BFA2A372}"/>
              </a:ext>
            </a:extLst>
          </p:cNvPr>
          <p:cNvSpPr/>
          <p:nvPr/>
        </p:nvSpPr>
        <p:spPr>
          <a:xfrm>
            <a:off x="807070" y="4229521"/>
            <a:ext cx="8229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Define time zone of the corporate location or where payroll is being processed/managed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5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891980" y="1784555"/>
            <a:ext cx="2916493" cy="132609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General Configuration Info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335527" y="1431939"/>
            <a:ext cx="4536280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Identify Approval levels on timecards in place today, determine if same rules will apply in HCM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Review hierarchy needs for timecards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Review security needs for timecards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78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1BA9A-0112-454E-8F6D-05C11626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18F711-91E2-41AA-8A8E-01B3C198389E}"/>
              </a:ext>
            </a:extLst>
          </p:cNvPr>
          <p:cNvSpPr txBox="1"/>
          <p:nvPr/>
        </p:nvSpPr>
        <p:spPr>
          <a:xfrm>
            <a:off x="1748579" y="1110187"/>
            <a:ext cx="5646843" cy="221599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Understand Time and Labor &amp; Key Words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Review the Purpose &amp; Content of the Time and Labor Configuration Workbook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Learn to complete the Tabs within the Time and Labor Configuration Workbook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Recap of Next Steps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74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4436" y="1972812"/>
            <a:ext cx="4264182" cy="783604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Preference Policies Tab in the Time and Labor Workbook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040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B6C6A64-410C-409F-9496-4CC2E6B12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827988"/>
              </p:ext>
            </p:extLst>
          </p:nvPr>
        </p:nvGraphicFramePr>
        <p:xfrm>
          <a:off x="886405" y="1036860"/>
          <a:ext cx="7343193" cy="13873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343193">
                  <a:extLst>
                    <a:ext uri="{9D8B030D-6E8A-4147-A177-3AD203B41FA5}">
                      <a16:colId xmlns:a16="http://schemas.microsoft.com/office/drawing/2014/main" val="1124960244"/>
                    </a:ext>
                  </a:extLst>
                </a:gridCol>
              </a:tblGrid>
              <a:tr h="508958">
                <a:tc>
                  <a:txBody>
                    <a:bodyPr/>
                    <a:lstStyle/>
                    <a:p>
                      <a:pPr algn="l"/>
                      <a:r>
                        <a:rPr lang="en-US" sz="1800" b="1" i="1" dirty="0">
                          <a:latin typeface="Avenir Black Oblique" charset="0"/>
                          <a:ea typeface="Avenir Black Oblique" charset="0"/>
                          <a:cs typeface="Avenir Black Oblique" charset="0"/>
                        </a:rPr>
                        <a:t>What is a Preference Policy?</a:t>
                      </a:r>
                    </a:p>
                  </a:txBody>
                  <a:tcPr marL="128542" marR="128542" marT="64271" marB="64271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35377"/>
                  </a:ext>
                </a:extLst>
              </a:tr>
              <a:tr h="8783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/>
                        <a:t>Preference Policies:</a:t>
                      </a:r>
                    </a:p>
                    <a:p>
                      <a:pPr marL="228600" indent="-2286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Define behaviors for the users in the employee and manager dashboard</a:t>
                      </a:r>
                    </a:p>
                    <a:p>
                      <a:pPr marL="228600" indent="-22860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Controls what functions will be available on unique dashboards </a:t>
                      </a:r>
                    </a:p>
                  </a:txBody>
                  <a:tcPr marL="128542" marR="128542" marT="64271" marB="64271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92590"/>
                  </a:ext>
                </a:extLst>
              </a:tr>
            </a:tbl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F3433066-14F6-4303-ACBE-D2BE41DF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374" y="2719023"/>
            <a:ext cx="2153007" cy="18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C929FC9-9595-4529-9F62-D2EAD514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41" y="2719022"/>
            <a:ext cx="2175239" cy="18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CC15AC-D9CB-4467-9B5D-4884E68AA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93" y="226581"/>
            <a:ext cx="457200" cy="45720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1F36BE33-64B3-485A-804F-DB72D423C200}"/>
              </a:ext>
            </a:extLst>
          </p:cNvPr>
          <p:cNvSpPr txBox="1">
            <a:spLocks/>
          </p:cNvSpPr>
          <p:nvPr/>
        </p:nvSpPr>
        <p:spPr>
          <a:xfrm>
            <a:off x="864284" y="243106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>
                <a:solidFill>
                  <a:schemeClr val="accent2"/>
                </a:solidFill>
              </a:rPr>
              <a:t>Preference Policies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555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FE562-2BBD-4A34-99FE-8F925F59B0F5}"/>
              </a:ext>
            </a:extLst>
          </p:cNvPr>
          <p:cNvSpPr/>
          <p:nvPr/>
        </p:nvSpPr>
        <p:spPr>
          <a:xfrm>
            <a:off x="1075470" y="949743"/>
            <a:ext cx="3337074" cy="3593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6B9C2-860F-463B-8910-253FA0948E70}"/>
              </a:ext>
            </a:extLst>
          </p:cNvPr>
          <p:cNvSpPr/>
          <p:nvPr/>
        </p:nvSpPr>
        <p:spPr>
          <a:xfrm>
            <a:off x="4567760" y="949743"/>
            <a:ext cx="3398999" cy="3593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C85686-5B45-40FF-8DE9-0290BEF9946B}"/>
              </a:ext>
            </a:extLst>
          </p:cNvPr>
          <p:cNvSpPr/>
          <p:nvPr/>
        </p:nvSpPr>
        <p:spPr>
          <a:xfrm>
            <a:off x="1196465" y="1604395"/>
            <a:ext cx="2906739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Employee messaging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Transfer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Time duration view (decimals/minutes)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Timesheet entry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Schedules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Time off balances and/or requests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Timecard approvals </a:t>
            </a:r>
          </a:p>
          <a:p>
            <a:pPr marL="2286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Reports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FB452D-DEDB-4592-A1A9-BEC1404460D8}"/>
              </a:ext>
            </a:extLst>
          </p:cNvPr>
          <p:cNvSpPr/>
          <p:nvPr/>
        </p:nvSpPr>
        <p:spPr>
          <a:xfrm>
            <a:off x="4765538" y="1582262"/>
            <a:ext cx="30585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Missed Punches 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Time off calendar with all employees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Status board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Schedules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Schedule Templates 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Attendance Exceptions (schedules must be in use)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Edit Timecards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Timecard Approvals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/>
              </a:rPr>
              <a:t>Reports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0FBBC0-0C1C-44A0-816A-E84FCFE23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93" y="226581"/>
            <a:ext cx="457200" cy="457200"/>
          </a:xfrm>
          <a:prstGeom prst="rect">
            <a:avLst/>
          </a:prstGeom>
        </p:spPr>
      </p:pic>
      <p:sp>
        <p:nvSpPr>
          <p:cNvPr id="28" name="Title 5">
            <a:extLst>
              <a:ext uri="{FF2B5EF4-FFF2-40B4-BE49-F238E27FC236}">
                <a16:creationId xmlns:a16="http://schemas.microsoft.com/office/drawing/2014/main" id="{6AE380C1-9408-4707-9694-80910E24FF9E}"/>
              </a:ext>
            </a:extLst>
          </p:cNvPr>
          <p:cNvSpPr txBox="1">
            <a:spLocks/>
          </p:cNvSpPr>
          <p:nvPr/>
        </p:nvSpPr>
        <p:spPr>
          <a:xfrm>
            <a:off x="864284" y="243106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Preference Policies</a:t>
            </a:r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DD35B0-D132-4108-BB0D-FD79FEFBB080}"/>
              </a:ext>
            </a:extLst>
          </p:cNvPr>
          <p:cNvSpPr/>
          <p:nvPr/>
        </p:nvSpPr>
        <p:spPr>
          <a:xfrm>
            <a:off x="1199122" y="997487"/>
            <a:ext cx="3058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 panose="02000503020000020003"/>
                <a:ea typeface="Avenir Black Oblique" charset="0"/>
                <a:cs typeface="Avenir Black Oblique" charset="0"/>
              </a:rPr>
              <a:t>Actions within a Preference Policy for </a:t>
            </a:r>
            <a:r>
              <a:rPr lang="en-US" sz="1600" b="1" dirty="0">
                <a:latin typeface="Avenir Book" panose="02000503020000020003"/>
                <a:ea typeface="Avenir Black Oblique" charset="0"/>
                <a:cs typeface="Avenir Black Oblique" charset="0"/>
              </a:rPr>
              <a:t>Employees</a:t>
            </a:r>
            <a:r>
              <a:rPr lang="en-US" sz="1600" dirty="0">
                <a:latin typeface="Avenir Book" panose="02000503020000020003"/>
                <a:ea typeface="Avenir Black Oblique" charset="0"/>
                <a:cs typeface="Avenir Black Oblique" charset="0"/>
              </a:rPr>
              <a:t>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5F1A9E-FED5-459C-AF66-948E91BC973B}"/>
              </a:ext>
            </a:extLst>
          </p:cNvPr>
          <p:cNvSpPr/>
          <p:nvPr/>
        </p:nvSpPr>
        <p:spPr>
          <a:xfrm>
            <a:off x="4730713" y="997487"/>
            <a:ext cx="3058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 panose="02000503020000020003"/>
                <a:ea typeface="Avenir Black Oblique" charset="0"/>
                <a:cs typeface="Avenir Black Oblique" charset="0"/>
              </a:rPr>
              <a:t>Actions within a Preference Policy for </a:t>
            </a:r>
            <a:r>
              <a:rPr lang="en-US" sz="1600" b="1" dirty="0">
                <a:latin typeface="Avenir Book" panose="02000503020000020003"/>
                <a:ea typeface="Avenir Black Oblique" charset="0"/>
                <a:cs typeface="Avenir Black Oblique" charset="0"/>
              </a:rPr>
              <a:t>Managers</a:t>
            </a:r>
            <a:r>
              <a:rPr lang="en-US" sz="1600" dirty="0">
                <a:latin typeface="Avenir Book" panose="02000503020000020003"/>
                <a:ea typeface="Avenir Black Oblique" charset="0"/>
                <a:cs typeface="Avenir Black Oblique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41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1E16337-E2D7-4F45-BE60-2D513A3303AC}"/>
              </a:ext>
            </a:extLst>
          </p:cNvPr>
          <p:cNvSpPr/>
          <p:nvPr/>
        </p:nvSpPr>
        <p:spPr>
          <a:xfrm>
            <a:off x="5255888" y="1309858"/>
            <a:ext cx="3566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50000"/>
            </a:pPr>
            <a:r>
              <a:rPr lang="en-US" dirty="0"/>
              <a:t>Some employees may use a computer for web punch method, time sheet entry vs. a time clock</a:t>
            </a: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550E11C5-B8CC-40EF-8EDF-111152FA0D32}"/>
              </a:ext>
            </a:extLst>
          </p:cNvPr>
          <p:cNvSpPr/>
          <p:nvPr/>
        </p:nvSpPr>
        <p:spPr>
          <a:xfrm rot="16200000">
            <a:off x="6523422" y="-1405241"/>
            <a:ext cx="400109" cy="484104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57530D-B201-439B-A602-BA52F0B4799D}"/>
              </a:ext>
            </a:extLst>
          </p:cNvPr>
          <p:cNvSpPr/>
          <p:nvPr/>
        </p:nvSpPr>
        <p:spPr>
          <a:xfrm>
            <a:off x="4478068" y="824699"/>
            <a:ext cx="2271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spc="150" dirty="0">
                <a:solidFill>
                  <a:schemeClr val="bg1"/>
                </a:solidFill>
                <a:latin typeface="Avenir Heavy"/>
              </a:rPr>
              <a:t>Why is this cool?</a:t>
            </a:r>
          </a:p>
        </p:txBody>
      </p:sp>
      <p:pic>
        <p:nvPicPr>
          <p:cNvPr id="11" name="Graphic 10" descr="Thumbs up sign">
            <a:extLst>
              <a:ext uri="{FF2B5EF4-FFF2-40B4-BE49-F238E27FC236}">
                <a16:creationId xmlns:a16="http://schemas.microsoft.com/office/drawing/2014/main" id="{661E8028-C8D2-449D-977C-916659807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5652" y="1429549"/>
            <a:ext cx="594181" cy="594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9A873-B335-48D5-9E55-BE1EE1171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93" y="226581"/>
            <a:ext cx="457200" cy="457200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19362D47-1125-4357-A4B2-FD5D5F12D81F}"/>
              </a:ext>
            </a:extLst>
          </p:cNvPr>
          <p:cNvSpPr txBox="1">
            <a:spLocks/>
          </p:cNvSpPr>
          <p:nvPr/>
        </p:nvSpPr>
        <p:spPr>
          <a:xfrm>
            <a:off x="864284" y="243106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>
                <a:solidFill>
                  <a:schemeClr val="accent2"/>
                </a:solidFill>
              </a:rPr>
              <a:t>Preference Policies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AE5A7C3-AFA2-4CD3-8C54-03E7B5D97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/>
          <a:stretch/>
        </p:blipFill>
        <p:spPr bwMode="auto">
          <a:xfrm>
            <a:off x="699446" y="1195553"/>
            <a:ext cx="2278220" cy="17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8F1135D-0DAB-41C6-BB06-FE7183EB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66" y="2851908"/>
            <a:ext cx="1988537" cy="147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6D68D-4867-4492-B701-399DE04AC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201" y="2830767"/>
            <a:ext cx="2278221" cy="1794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216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622129" y="1979387"/>
            <a:ext cx="3236118" cy="10398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Preference Policies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478630" y="1550672"/>
            <a:ext cx="4171951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What functions do you want employees and managers to own on their dashboards?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Will you want multiple policies configured?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72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382" y="1972812"/>
            <a:ext cx="4255129" cy="783604"/>
          </a:xfrm>
        </p:spPr>
        <p:txBody>
          <a:bodyPr>
            <a:normAutofit/>
          </a:bodyPr>
          <a:lstStyle/>
          <a:p>
            <a:r>
              <a:rPr lang="en-US" i="1" dirty="0"/>
              <a:t>Complete the Holidays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08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435894" y="362014"/>
            <a:ext cx="7708106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i="1" dirty="0">
                <a:solidFill>
                  <a:schemeClr val="tx1">
                    <a:lumMod val="50000"/>
                  </a:schemeClr>
                </a:solidFill>
              </a:rPr>
              <a:t>Holidays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130" name="Picture 10" descr="Image result for free holiday collage clip art images">
            <a:extLst>
              <a:ext uri="{FF2B5EF4-FFF2-40B4-BE49-F238E27FC236}">
                <a16:creationId xmlns:a16="http://schemas.microsoft.com/office/drawing/2014/main" id="{10B006C5-4732-404E-B8B2-ED206BA4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34" y="2766988"/>
            <a:ext cx="2014498" cy="201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470BC-6175-4295-BA4F-20872AD49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" y="366059"/>
            <a:ext cx="457200" cy="457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3866AC-775C-4367-ACDD-A894B42622E3}"/>
              </a:ext>
            </a:extLst>
          </p:cNvPr>
          <p:cNvGrpSpPr/>
          <p:nvPr/>
        </p:nvGrpSpPr>
        <p:grpSpPr>
          <a:xfrm flipH="1">
            <a:off x="1399022" y="337996"/>
            <a:ext cx="6837952" cy="498926"/>
            <a:chOff x="207581" y="418794"/>
            <a:chExt cx="4173249" cy="640080"/>
          </a:xfrm>
          <a:solidFill>
            <a:schemeClr val="accent3"/>
          </a:solidFill>
          <a:effectLst/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A32977-805C-40D0-A52E-FD85D3F454D8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4224AC4C-494B-47CE-AB26-DFF4487B395F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0F4E09F2-FEFB-48A2-B395-CB2FD6A2B699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Holidays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08FBC6-5243-438F-8E03-1C61F5C2EF01}"/>
              </a:ext>
            </a:extLst>
          </p:cNvPr>
          <p:cNvSpPr/>
          <p:nvPr/>
        </p:nvSpPr>
        <p:spPr>
          <a:xfrm>
            <a:off x="1651232" y="992747"/>
            <a:ext cx="62568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Populate worksheet tab with all company paid holidays for current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Client is responsible for generating Holiday dates in TLM system for all future calendar years.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latin typeface="Avenir Book" panose="02000503020000020003"/>
              </a:rPr>
              <a:t>This step is part of the Year End project task list with instructions included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552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329237" y="2204181"/>
            <a:ext cx="3721894" cy="4989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Holidays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485776" y="1694587"/>
            <a:ext cx="4086224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Identify company list of all paid holidays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internal administrator that will manage entry of holidays in future calendar years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567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3488" y="1972812"/>
            <a:ext cx="4246075" cy="834682"/>
          </a:xfrm>
        </p:spPr>
        <p:txBody>
          <a:bodyPr>
            <a:normAutofit/>
          </a:bodyPr>
          <a:lstStyle/>
          <a:p>
            <a:r>
              <a:rPr lang="en-US" i="1" dirty="0"/>
              <a:t>Complete the Payroll Policies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473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B76A35D-FA55-4FF2-8777-854B37108F92}"/>
              </a:ext>
            </a:extLst>
          </p:cNvPr>
          <p:cNvGrpSpPr/>
          <p:nvPr/>
        </p:nvGrpSpPr>
        <p:grpSpPr>
          <a:xfrm flipH="1">
            <a:off x="1399022" y="338052"/>
            <a:ext cx="6837952" cy="498926"/>
            <a:chOff x="207581" y="418794"/>
            <a:chExt cx="4173249" cy="640080"/>
          </a:xfrm>
          <a:solidFill>
            <a:schemeClr val="accent6"/>
          </a:solidFill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3C2ABB-D9BC-4FB0-A33B-A91D32691A1D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5808A710-0729-457C-8085-EEB4A6F1BCA5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Payroll Policies</a:t>
            </a:r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BDD926-E7DC-4101-AB6C-B9F496BDA4C6}"/>
              </a:ext>
            </a:extLst>
          </p:cNvPr>
          <p:cNvSpPr/>
          <p:nvPr/>
        </p:nvSpPr>
        <p:spPr>
          <a:xfrm>
            <a:off x="1580504" y="1035534"/>
            <a:ext cx="6607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A </a:t>
            </a:r>
            <a:r>
              <a:rPr lang="en-US" sz="1600" b="1" dirty="0">
                <a:latin typeface="Avenir Book" panose="02000503020000020003"/>
              </a:rPr>
              <a:t>Payroll Policy </a:t>
            </a:r>
            <a:r>
              <a:rPr lang="en-US" sz="1600" dirty="0">
                <a:latin typeface="Avenir Book" panose="02000503020000020003"/>
              </a:rPr>
              <a:t>is a collection of rules used to calculate time for a group of employees and used to define: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D9F1B-928F-4A7F-82E8-EB156B37C135}"/>
              </a:ext>
            </a:extLst>
          </p:cNvPr>
          <p:cNvSpPr/>
          <p:nvPr/>
        </p:nvSpPr>
        <p:spPr>
          <a:xfrm>
            <a:off x="2112514" y="1560659"/>
            <a:ext cx="2580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Overtime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Breaks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6E20310-13CD-445C-8556-69D5A40C5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0" y="365680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7A55CA-009D-47E7-93AD-9F75CB938930}"/>
              </a:ext>
            </a:extLst>
          </p:cNvPr>
          <p:cNvSpPr/>
          <p:nvPr/>
        </p:nvSpPr>
        <p:spPr>
          <a:xfrm>
            <a:off x="1629802" y="2231536"/>
            <a:ext cx="6607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A Payroll Policy cannot be deleted if it has been used to calculate time: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D110A0-1C69-4B25-9410-04CE19045E86}"/>
              </a:ext>
            </a:extLst>
          </p:cNvPr>
          <p:cNvSpPr/>
          <p:nvPr/>
        </p:nvSpPr>
        <p:spPr>
          <a:xfrm>
            <a:off x="3784114" y="1526477"/>
            <a:ext cx="2580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Meals 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Additional payroll actions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C64624-7915-470D-87C8-B8A6D8923C34}"/>
              </a:ext>
            </a:extLst>
          </p:cNvPr>
          <p:cNvSpPr/>
          <p:nvPr/>
        </p:nvSpPr>
        <p:spPr>
          <a:xfrm>
            <a:off x="1648316" y="3512959"/>
            <a:ext cx="6607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All Employees in the system must be assigned to a Payroll Policy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8946A9-25A1-4209-A562-3C0D8F8700B5}"/>
              </a:ext>
            </a:extLst>
          </p:cNvPr>
          <p:cNvSpPr/>
          <p:nvPr/>
        </p:nvSpPr>
        <p:spPr>
          <a:xfrm>
            <a:off x="2112514" y="2563913"/>
            <a:ext cx="5814686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dirty="0"/>
              <a:t>Define pay periods, the start and end of the pay period, pay frequency (weekly, bi-weekly, semi-monthly, or monthly)</a:t>
            </a:r>
          </a:p>
          <a:p>
            <a:pPr marL="287338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dirty="0"/>
              <a:t>This will effect pay periods and when Overtime rules will reset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10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F3855-9DAF-4782-A431-9C066F83B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54038" y="67235"/>
            <a:ext cx="5035924" cy="5009030"/>
          </a:xfrm>
          <a:prstGeom prst="ellipse">
            <a:avLst/>
          </a:prstGeom>
        </p:spPr>
        <p:txBody>
          <a:bodyPr/>
          <a:lstStyle/>
          <a:p>
            <a:r>
              <a:rPr lang="en-US" sz="2000" dirty="0">
                <a:solidFill>
                  <a:srgbClr val="FF6C0C"/>
                </a:solidFill>
              </a:rPr>
              <a:t>Time and Labor</a:t>
            </a:r>
            <a:r>
              <a:rPr lang="en-US" sz="2000" dirty="0"/>
              <a:t>, commonly referred to as </a:t>
            </a:r>
            <a:r>
              <a:rPr lang="en-US" sz="2000" dirty="0">
                <a:solidFill>
                  <a:srgbClr val="FF6C0C"/>
                </a:solidFill>
              </a:rPr>
              <a:t>Time</a:t>
            </a:r>
            <a:r>
              <a:rPr lang="en-US" sz="2000" dirty="0"/>
              <a:t>, is a web-based module within HCM that allows employees, managers and administrators methods of time  entries and management of those items.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908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BDD926-E7DC-4101-AB6C-B9F496BDA4C6}"/>
              </a:ext>
            </a:extLst>
          </p:cNvPr>
          <p:cNvSpPr/>
          <p:nvPr/>
        </p:nvSpPr>
        <p:spPr>
          <a:xfrm>
            <a:off x="1561720" y="656396"/>
            <a:ext cx="6607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There are two types of Rounding that are available: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6E20310-13CD-445C-8556-69D5A40C5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000" y="109452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7A55CA-009D-47E7-93AD-9F75CB938930}"/>
              </a:ext>
            </a:extLst>
          </p:cNvPr>
          <p:cNvSpPr/>
          <p:nvPr/>
        </p:nvSpPr>
        <p:spPr>
          <a:xfrm>
            <a:off x="1637813" y="3018890"/>
            <a:ext cx="6607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Each Overtime Rule that applies to employees on this Payroll Policy should be added: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C8E60F-B4D8-4B9E-8EE2-7AE42BCD587C}"/>
              </a:ext>
            </a:extLst>
          </p:cNvPr>
          <p:cNvSpPr/>
          <p:nvPr/>
        </p:nvSpPr>
        <p:spPr>
          <a:xfrm>
            <a:off x="1976230" y="1088659"/>
            <a:ext cx="3042172" cy="13563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venir Book" panose="02000503020000020003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2966591F-C60B-4B3D-9554-38FB830E9FC9}"/>
              </a:ext>
            </a:extLst>
          </p:cNvPr>
          <p:cNvSpPr txBox="1">
            <a:spLocks/>
          </p:cNvSpPr>
          <p:nvPr/>
        </p:nvSpPr>
        <p:spPr>
          <a:xfrm>
            <a:off x="1485802" y="310014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2000" b="1" dirty="0">
                <a:solidFill>
                  <a:schemeClr val="accent6"/>
                </a:solidFill>
              </a:rPr>
              <a:t>Schedule Rounding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3F834-81AE-4B10-9878-61EAA3927902}"/>
              </a:ext>
            </a:extLst>
          </p:cNvPr>
          <p:cNvSpPr/>
          <p:nvPr/>
        </p:nvSpPr>
        <p:spPr>
          <a:xfrm>
            <a:off x="2090036" y="1088331"/>
            <a:ext cx="28707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  <a:latin typeface="Avenir Book" panose="02000503020000020003"/>
              </a:rPr>
              <a:t>Round to Schedule: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/>
              </a:rPr>
              <a:t> When clocking in or out, the employee's time can be rounded to his/her schedule if the entry falls within an acceptable "window "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A65CF7D-6BC4-4E7E-9927-8DD35F64BF5F}"/>
              </a:ext>
            </a:extLst>
          </p:cNvPr>
          <p:cNvSpPr/>
          <p:nvPr/>
        </p:nvSpPr>
        <p:spPr>
          <a:xfrm>
            <a:off x="5096208" y="1087859"/>
            <a:ext cx="3042172" cy="13563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venir Book" panose="02000503020000020003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E50362-4949-4297-B94D-114C35D2C2EE}"/>
              </a:ext>
            </a:extLst>
          </p:cNvPr>
          <p:cNvSpPr/>
          <p:nvPr/>
        </p:nvSpPr>
        <p:spPr>
          <a:xfrm>
            <a:off x="5210014" y="1080331"/>
            <a:ext cx="3042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  <a:latin typeface="Avenir Book" panose="02000503020000020003"/>
              </a:rPr>
              <a:t>Standard Rounding: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/>
              </a:rPr>
              <a:t> When a clock-in or clock-out transaction does not fall within the Round To Schedule window, a standard rounding policy can be applied</a:t>
            </a: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EAF91586-725D-4F05-AD06-1BD93BB53B14}"/>
              </a:ext>
            </a:extLst>
          </p:cNvPr>
          <p:cNvSpPr txBox="1">
            <a:spLocks/>
          </p:cNvSpPr>
          <p:nvPr/>
        </p:nvSpPr>
        <p:spPr>
          <a:xfrm>
            <a:off x="1485801" y="2699285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2000" b="1" dirty="0">
                <a:solidFill>
                  <a:schemeClr val="accent6"/>
                </a:solidFill>
              </a:rPr>
              <a:t>Overtime Rule Assignment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F346C6-2132-4D6F-8543-F12FFA6D2859}"/>
              </a:ext>
            </a:extLst>
          </p:cNvPr>
          <p:cNvSpPr/>
          <p:nvPr/>
        </p:nvSpPr>
        <p:spPr>
          <a:xfrm>
            <a:off x="1976229" y="3507359"/>
            <a:ext cx="3697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Weekly Overtime 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Consecutive Days Overtime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Specific Consecutive Days Overtime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E82A3C-00B5-4E8A-93B8-8DA8B1936183}"/>
              </a:ext>
            </a:extLst>
          </p:cNvPr>
          <p:cNvSpPr/>
          <p:nvPr/>
        </p:nvSpPr>
        <p:spPr>
          <a:xfrm>
            <a:off x="5426569" y="3507358"/>
            <a:ext cx="3401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Daily Overtime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Holiday Overtime 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Other Overtime Exceptions</a:t>
            </a:r>
          </a:p>
        </p:txBody>
      </p:sp>
      <p:pic>
        <p:nvPicPr>
          <p:cNvPr id="4" name="Graphic 3" descr="Line arrow Rotate right">
            <a:extLst>
              <a:ext uri="{FF2B5EF4-FFF2-40B4-BE49-F238E27FC236}">
                <a16:creationId xmlns:a16="http://schemas.microsoft.com/office/drawing/2014/main" id="{404D9E24-AE4F-4F5E-89BC-F753CDB99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298" y="337672"/>
            <a:ext cx="551353" cy="551353"/>
          </a:xfrm>
          <a:prstGeom prst="rect">
            <a:avLst/>
          </a:prstGeom>
        </p:spPr>
      </p:pic>
      <p:pic>
        <p:nvPicPr>
          <p:cNvPr id="9" name="Graphic 8" descr="Watch">
            <a:extLst>
              <a:ext uri="{FF2B5EF4-FFF2-40B4-BE49-F238E27FC236}">
                <a16:creationId xmlns:a16="http://schemas.microsoft.com/office/drawing/2014/main" id="{E94FF9F7-D33B-4533-BDBE-9E24826FFD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600" y="2862610"/>
            <a:ext cx="644748" cy="644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192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BDD926-E7DC-4101-AB6C-B9F496BDA4C6}"/>
              </a:ext>
            </a:extLst>
          </p:cNvPr>
          <p:cNvSpPr/>
          <p:nvPr/>
        </p:nvSpPr>
        <p:spPr>
          <a:xfrm>
            <a:off x="1561720" y="656396"/>
            <a:ext cx="6607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Holidays are generated during time sheet processing to define: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6E20310-13CD-445C-8556-69D5A40C5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000" y="109452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7A55CA-009D-47E7-93AD-9F75CB938930}"/>
              </a:ext>
            </a:extLst>
          </p:cNvPr>
          <p:cNvSpPr/>
          <p:nvPr/>
        </p:nvSpPr>
        <p:spPr>
          <a:xfrm>
            <a:off x="1637813" y="2831690"/>
            <a:ext cx="6607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There are several ways of granting employees meal periods during their shifts. Any meal in a shift will follow the rules for each meal you define: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2966591F-C60B-4B3D-9554-38FB830E9FC9}"/>
              </a:ext>
            </a:extLst>
          </p:cNvPr>
          <p:cNvSpPr txBox="1">
            <a:spLocks/>
          </p:cNvSpPr>
          <p:nvPr/>
        </p:nvSpPr>
        <p:spPr>
          <a:xfrm>
            <a:off x="1485802" y="310014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2000" b="1" dirty="0">
                <a:solidFill>
                  <a:schemeClr val="accent6"/>
                </a:solidFill>
              </a:rPr>
              <a:t>Holiday Rules</a:t>
            </a: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EAF91586-725D-4F05-AD06-1BD93BB53B14}"/>
              </a:ext>
            </a:extLst>
          </p:cNvPr>
          <p:cNvSpPr txBox="1">
            <a:spLocks/>
          </p:cNvSpPr>
          <p:nvPr/>
        </p:nvSpPr>
        <p:spPr>
          <a:xfrm>
            <a:off x="1485801" y="2512085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2000" b="1" dirty="0">
                <a:solidFill>
                  <a:schemeClr val="accent6"/>
                </a:solidFill>
              </a:rPr>
              <a:t>Meal Rules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F346C6-2132-4D6F-8543-F12FFA6D2859}"/>
              </a:ext>
            </a:extLst>
          </p:cNvPr>
          <p:cNvSpPr/>
          <p:nvPr/>
        </p:nvSpPr>
        <p:spPr>
          <a:xfrm>
            <a:off x="1875428" y="967086"/>
            <a:ext cx="5266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Rules for Paid and Unpaid holidays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Minimum and maximums for holidays 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Qualifications to earn holiday hours 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Rules for worked holiday time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Minimum and maximums for worked holiday time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E82A3C-00B5-4E8A-93B8-8DA8B1936183}"/>
              </a:ext>
            </a:extLst>
          </p:cNvPr>
          <p:cNvSpPr/>
          <p:nvPr/>
        </p:nvSpPr>
        <p:spPr>
          <a:xfrm>
            <a:off x="1970569" y="3361068"/>
            <a:ext cx="6426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5E5E5E"/>
                </a:solidFill>
                <a:latin typeface="Avenir Book" panose="02000503020000020003"/>
              </a:rPr>
              <a:t>Manual clock in/out for meal</a:t>
            </a: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 – an employee manually clocks in/out for a meal. (</a:t>
            </a:r>
            <a:r>
              <a:rPr lang="en-US" sz="1600" dirty="0" err="1">
                <a:solidFill>
                  <a:srgbClr val="5E5E5E"/>
                </a:solidFill>
                <a:latin typeface="Avenir Book" panose="02000503020000020003"/>
              </a:rPr>
              <a:t>ie</a:t>
            </a: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., employees must work a minimum of 30 minutes before clocking out for a meal)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5E5E5E"/>
                </a:solidFill>
                <a:latin typeface="Avenir Book" panose="02000503020000020003"/>
              </a:rPr>
              <a:t>Auto Meals </a:t>
            </a: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– the system automatically subtracts meal time from employee’s shifts</a:t>
            </a:r>
          </a:p>
        </p:txBody>
      </p:sp>
      <p:pic>
        <p:nvPicPr>
          <p:cNvPr id="3" name="Graphic 2" descr="Balloons">
            <a:extLst>
              <a:ext uri="{FF2B5EF4-FFF2-40B4-BE49-F238E27FC236}">
                <a16:creationId xmlns:a16="http://schemas.microsoft.com/office/drawing/2014/main" id="{DBD713A5-7DC9-4A05-AC80-947CA43D5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877" y="370683"/>
            <a:ext cx="584775" cy="584775"/>
          </a:xfrm>
          <a:prstGeom prst="rect">
            <a:avLst/>
          </a:prstGeom>
        </p:spPr>
      </p:pic>
      <p:pic>
        <p:nvPicPr>
          <p:cNvPr id="6" name="Graphic 5" descr="Table setting">
            <a:extLst>
              <a:ext uri="{FF2B5EF4-FFF2-40B4-BE49-F238E27FC236}">
                <a16:creationId xmlns:a16="http://schemas.microsoft.com/office/drawing/2014/main" id="{D85BE717-0979-411A-82B1-3A675AE78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4877" y="2571750"/>
            <a:ext cx="584775" cy="584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878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BDD926-E7DC-4101-AB6C-B9F496BDA4C6}"/>
              </a:ext>
            </a:extLst>
          </p:cNvPr>
          <p:cNvSpPr/>
          <p:nvPr/>
        </p:nvSpPr>
        <p:spPr>
          <a:xfrm>
            <a:off x="1561720" y="656396"/>
            <a:ext cx="6607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There are several ways of granting employees break periods during their shifts. Any break in a shift will follow the rules for each break you define.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6E20310-13CD-445C-8556-69D5A40C5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000" y="109452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7A55CA-009D-47E7-93AD-9F75CB938930}"/>
              </a:ext>
            </a:extLst>
          </p:cNvPr>
          <p:cNvSpPr/>
          <p:nvPr/>
        </p:nvSpPr>
        <p:spPr>
          <a:xfrm>
            <a:off x="1637813" y="1686890"/>
            <a:ext cx="6607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Define additional rules to time processing such as: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2966591F-C60B-4B3D-9554-38FB830E9FC9}"/>
              </a:ext>
            </a:extLst>
          </p:cNvPr>
          <p:cNvSpPr txBox="1">
            <a:spLocks/>
          </p:cNvSpPr>
          <p:nvPr/>
        </p:nvSpPr>
        <p:spPr>
          <a:xfrm>
            <a:off x="1485802" y="310014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2000" b="1" dirty="0">
                <a:solidFill>
                  <a:schemeClr val="accent6"/>
                </a:solidFill>
              </a:rPr>
              <a:t>Break Rules</a:t>
            </a: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EAF91586-725D-4F05-AD06-1BD93BB53B14}"/>
              </a:ext>
            </a:extLst>
          </p:cNvPr>
          <p:cNvSpPr txBox="1">
            <a:spLocks/>
          </p:cNvSpPr>
          <p:nvPr/>
        </p:nvSpPr>
        <p:spPr>
          <a:xfrm>
            <a:off x="1485801" y="1367285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2000" b="1" dirty="0">
                <a:solidFill>
                  <a:schemeClr val="accent6"/>
                </a:solidFill>
              </a:rPr>
              <a:t>Timesheet Processing Rules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C1FC74-70C8-4C8C-B5A2-FF9B74EF7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600" y="2893183"/>
            <a:ext cx="4479600" cy="14440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44062B-D54A-4328-AF96-88E60C35EC77}"/>
              </a:ext>
            </a:extLst>
          </p:cNvPr>
          <p:cNvSpPr/>
          <p:nvPr/>
        </p:nvSpPr>
        <p:spPr>
          <a:xfrm>
            <a:off x="1961828" y="1966320"/>
            <a:ext cx="6793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How to count time when crossing –midnight  **Example below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Automatically reject duplicate punches or set time limit between punches 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Average shift length an employee may work</a:t>
            </a:r>
          </a:p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Opposing punches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CEC60F-6E76-4319-ADC2-75781F93E1CC}"/>
              </a:ext>
            </a:extLst>
          </p:cNvPr>
          <p:cNvSpPr/>
          <p:nvPr/>
        </p:nvSpPr>
        <p:spPr>
          <a:xfrm>
            <a:off x="1961828" y="2953474"/>
            <a:ext cx="2365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5E5E5E"/>
                </a:solidFill>
                <a:latin typeface="Avenir Book" panose="02000503020000020003"/>
              </a:rPr>
              <a:t>Maximum shift length of time an employee may work before notification to manager/admin team</a:t>
            </a:r>
          </a:p>
        </p:txBody>
      </p:sp>
      <p:pic>
        <p:nvPicPr>
          <p:cNvPr id="4" name="Graphic 3" descr="Stopwatch">
            <a:extLst>
              <a:ext uri="{FF2B5EF4-FFF2-40B4-BE49-F238E27FC236}">
                <a16:creationId xmlns:a16="http://schemas.microsoft.com/office/drawing/2014/main" id="{EC3A16C9-6163-487F-8253-5B899F2CC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277" y="401238"/>
            <a:ext cx="586786" cy="586786"/>
          </a:xfrm>
          <a:prstGeom prst="rect">
            <a:avLst/>
          </a:prstGeom>
        </p:spPr>
      </p:pic>
      <p:pic>
        <p:nvPicPr>
          <p:cNvPr id="7" name="Graphic 6" descr="List">
            <a:extLst>
              <a:ext uri="{FF2B5EF4-FFF2-40B4-BE49-F238E27FC236}">
                <a16:creationId xmlns:a16="http://schemas.microsoft.com/office/drawing/2014/main" id="{EA1A9905-4F1B-4C8D-9D42-2CDA775C5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277" y="1517236"/>
            <a:ext cx="586786" cy="586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404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803199" y="2052000"/>
            <a:ext cx="2938499" cy="921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Payroll Policies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588207" y="1069995"/>
            <a:ext cx="4199793" cy="28623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Review current internal policy documentation on timecard, overtime, holidays, breaks and meal rules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If union organization, review union contracts for timecard, overtime, holidays, breaks and meal rules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 Identify internal Subject Matter Expert(s) on timecard policies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703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0036" y="1972812"/>
            <a:ext cx="3905964" cy="849588"/>
          </a:xfrm>
        </p:spPr>
        <p:txBody>
          <a:bodyPr>
            <a:normAutofit/>
          </a:bodyPr>
          <a:lstStyle/>
          <a:p>
            <a:r>
              <a:rPr lang="en-US" i="1" dirty="0"/>
              <a:t>Complete the Security Tab in the Time and Labor Workbook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672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security and ip address image">
            <a:extLst>
              <a:ext uri="{FF2B5EF4-FFF2-40B4-BE49-F238E27FC236}">
                <a16:creationId xmlns:a16="http://schemas.microsoft.com/office/drawing/2014/main" id="{D17BEBEF-CDBB-43D1-9B46-023A37E6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87" y="2841463"/>
            <a:ext cx="2686050" cy="1704975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EFC7F49-9EE0-4D0A-98BA-C804CC8AF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" y="387878"/>
            <a:ext cx="457200" cy="457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C8670B-272A-4B57-84A1-9AFC6C211514}"/>
              </a:ext>
            </a:extLst>
          </p:cNvPr>
          <p:cNvGrpSpPr/>
          <p:nvPr/>
        </p:nvGrpSpPr>
        <p:grpSpPr>
          <a:xfrm flipH="1">
            <a:off x="1399022" y="337996"/>
            <a:ext cx="6837952" cy="498926"/>
            <a:chOff x="207581" y="418794"/>
            <a:chExt cx="4173249" cy="640080"/>
          </a:xfrm>
          <a:solidFill>
            <a:schemeClr val="accent2"/>
          </a:solidFill>
          <a:effectLst/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C444A9-BADB-4A37-8537-ACBDFD5D8A9F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695C9953-77C1-4C35-94B7-51982F38366C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C805EA91-7989-4FCE-8A0C-718998A32C01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Security</a:t>
            </a:r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5C4C9C-DAE2-43F3-B52A-DAD5488B910D}"/>
              </a:ext>
            </a:extLst>
          </p:cNvPr>
          <p:cNvSpPr/>
          <p:nvPr/>
        </p:nvSpPr>
        <p:spPr>
          <a:xfrm>
            <a:off x="1561720" y="1030796"/>
            <a:ext cx="6199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Used to manage administrators of TLM environment and track IP addresses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List Administrators for TLM Environment on this section of the worksheet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If using IP Filtering to manage access to TLM web page provide full list of IP addresses or ranges for organization (not required)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026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300605" y="2199050"/>
            <a:ext cx="3721894" cy="4989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Security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674607" y="1833086"/>
            <a:ext cx="3659793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Define internal administrators for TLM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Gather IP address range list from internal IT Department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788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3636" y="1972812"/>
            <a:ext cx="4085964" cy="791988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Shift Differentials Tab in the Time and Labor Workbook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504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7206D-1537-49F3-B76C-1F0EF2F05338}"/>
              </a:ext>
            </a:extLst>
          </p:cNvPr>
          <p:cNvSpPr/>
          <p:nvPr/>
        </p:nvSpPr>
        <p:spPr>
          <a:xfrm>
            <a:off x="1639834" y="399746"/>
            <a:ext cx="7216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Avenir Book" panose="02000503020000020003"/>
              </a:rPr>
              <a:t>Shift Differentials are used when an employee is paid more based on the shift they work. The base pay rate would be paid plus additional monies defined in this section.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83BB3D-AD56-4022-A439-D7A8C3ECF580}"/>
              </a:ext>
            </a:extLst>
          </p:cNvPr>
          <p:cNvSpPr/>
          <p:nvPr/>
        </p:nvSpPr>
        <p:spPr>
          <a:xfrm>
            <a:off x="2823883" y="1476307"/>
            <a:ext cx="61408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Are the Shift Differentials overlapping?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Is there a differential for overtime?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Add differential after calculating overtime?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Specific date/time for the differential?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Additional $ or % for differential?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Minimum number of minutes to work in differential to receive differential payment?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Differential rounding to clock in/out?  Majority of hours?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Differentials apply to holidays?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382072-A906-4068-BD45-FF1D9EF69218}"/>
              </a:ext>
            </a:extLst>
          </p:cNvPr>
          <p:cNvSpPr/>
          <p:nvPr/>
        </p:nvSpPr>
        <p:spPr>
          <a:xfrm>
            <a:off x="179296" y="1315845"/>
            <a:ext cx="2402539" cy="218038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t" anchorCtr="0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Shift Differentials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B6A6C3-F244-4B48-9FDD-BB4C11808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03" y="2700054"/>
            <a:ext cx="457200" cy="457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2C69B5-4717-4E3E-B16A-CD35FF80D462}"/>
              </a:ext>
            </a:extLst>
          </p:cNvPr>
          <p:cNvSpPr/>
          <p:nvPr/>
        </p:nvSpPr>
        <p:spPr>
          <a:xfrm>
            <a:off x="2528046" y="1119407"/>
            <a:ext cx="64366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Avenir Book" panose="02000503020000020003"/>
              </a:rPr>
              <a:t>There are several items to consider if your organization offers differentials: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820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6042211" y="1936059"/>
            <a:ext cx="2458570" cy="10249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Shift Differentials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643219" y="1279088"/>
            <a:ext cx="4000499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if you need shift differentials defined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number of unique differentials needed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If union organization, identify documented shift differential policies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24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59A96-4DBA-49AC-AD15-2F50CC0B75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1035" y="635267"/>
            <a:ext cx="5682570" cy="3811605"/>
          </a:xfrm>
        </p:spPr>
        <p:txBody>
          <a:bodyPr>
            <a:normAutofit/>
          </a:bodyPr>
          <a:lstStyle/>
          <a:p>
            <a:pPr marL="288925" indent="-288925">
              <a:spcBef>
                <a:spcPts val="6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</a:rPr>
              <a:t>HCM </a:t>
            </a:r>
            <a:r>
              <a:rPr lang="en-US" sz="1400" dirty="0"/>
              <a:t>– acronym for Human Capital Management.  This is the source of record for all employee demographic information</a:t>
            </a:r>
          </a:p>
          <a:p>
            <a:pPr marL="288925" indent="-288925">
              <a:spcBef>
                <a:spcPts val="6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</a:rPr>
              <a:t>TLM</a:t>
            </a:r>
            <a:r>
              <a:rPr lang="en-US" sz="1400" dirty="0"/>
              <a:t> – acronym for Time and Labor Management</a:t>
            </a:r>
          </a:p>
          <a:p>
            <a:pPr marL="288925" indent="-288925">
              <a:spcBef>
                <a:spcPts val="6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</a:rPr>
              <a:t>API </a:t>
            </a:r>
            <a:r>
              <a:rPr lang="en-US" sz="1400" dirty="0"/>
              <a:t>–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Applicant Programming Interface (this is the real time integration of the HCM environment into TLM)</a:t>
            </a:r>
          </a:p>
          <a:p>
            <a:pPr marL="288925" indent="-288925">
              <a:spcBef>
                <a:spcPts val="6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</a:rPr>
              <a:t>Integrate</a:t>
            </a:r>
            <a:r>
              <a:rPr lang="en-US" sz="1400" dirty="0"/>
              <a:t> – to coordinate or bring together field populations </a:t>
            </a:r>
          </a:p>
          <a:p>
            <a:pPr marL="288925" indent="-288925">
              <a:spcBef>
                <a:spcPts val="65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</a:rPr>
              <a:t>Dashboard </a:t>
            </a:r>
            <a:r>
              <a:rPr lang="en-US" sz="1400" dirty="0"/>
              <a:t>– control panel for content management or web page </a:t>
            </a:r>
          </a:p>
          <a:p>
            <a:pPr marL="288925" indent="-288925">
              <a:spcBef>
                <a:spcPts val="650"/>
              </a:spcBef>
              <a:buSzPct val="100000"/>
            </a:pPr>
            <a:r>
              <a:rPr lang="en-US" sz="1400" b="1" dirty="0">
                <a:solidFill>
                  <a:srgbClr val="00B0F0"/>
                </a:solidFill>
              </a:rPr>
              <a:t>Configuration </a:t>
            </a:r>
            <a:r>
              <a:rPr lang="en-US" sz="1400" dirty="0"/>
              <a:t>– define values of structure and/or parameters  </a:t>
            </a:r>
          </a:p>
          <a:p>
            <a:pPr marL="288925" indent="-288925">
              <a:spcBef>
                <a:spcPts val="650"/>
              </a:spcBef>
              <a:buSzPct val="100000"/>
            </a:pPr>
            <a:r>
              <a:rPr lang="en-US" sz="1400" b="1" dirty="0">
                <a:solidFill>
                  <a:srgbClr val="00B0F0"/>
                </a:solidFill>
              </a:rPr>
              <a:t>Module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5E5E5E"/>
                </a:solidFill>
              </a:rPr>
              <a:t>–</a:t>
            </a:r>
            <a:r>
              <a:rPr lang="en-US" sz="1400" dirty="0"/>
              <a:t> additional option/product to increase capabilities of Time and Labor  </a:t>
            </a:r>
            <a:endParaRPr lang="en-US" sz="1400" dirty="0">
              <a:solidFill>
                <a:srgbClr val="FF0000"/>
              </a:solidFill>
            </a:endParaRPr>
          </a:p>
          <a:p>
            <a:pPr marL="288925" indent="-288925">
              <a:spcBef>
                <a:spcPts val="650"/>
              </a:spcBef>
              <a:buSzPct val="100000"/>
            </a:pPr>
            <a:r>
              <a:rPr lang="en-US" sz="1400" b="1" dirty="0">
                <a:solidFill>
                  <a:srgbClr val="00B0F0"/>
                </a:solidFill>
              </a:rPr>
              <a:t>Policy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5E5E5E"/>
                </a:solidFill>
              </a:rPr>
              <a:t>–</a:t>
            </a:r>
            <a:r>
              <a:rPr lang="en-US" sz="1400" dirty="0"/>
              <a:t> sets of rules and guidelines formulated by your company to define time management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ED12B4ED-A5A5-44DF-8C93-FBB2EE14AF18}"/>
              </a:ext>
            </a:extLst>
          </p:cNvPr>
          <p:cNvSpPr txBox="1">
            <a:spLocks/>
          </p:cNvSpPr>
          <p:nvPr/>
        </p:nvSpPr>
        <p:spPr>
          <a:xfrm>
            <a:off x="94129" y="468088"/>
            <a:ext cx="252132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i="1" dirty="0">
                <a:solidFill>
                  <a:srgbClr val="00B0F0"/>
                </a:solidFill>
              </a:rPr>
              <a:t>The </a:t>
            </a:r>
            <a:r>
              <a:rPr lang="en-US" b="1" i="1" dirty="0">
                <a:solidFill>
                  <a:srgbClr val="00B0F0"/>
                </a:solidFill>
              </a:rPr>
              <a:t>Lingo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A47E2E4-9739-4E22-9FF1-53F3EE40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620" y="2144806"/>
            <a:ext cx="2938183" cy="2938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720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382" y="1972812"/>
            <a:ext cx="4255129" cy="783604"/>
          </a:xfrm>
        </p:spPr>
        <p:txBody>
          <a:bodyPr>
            <a:normAutofit/>
          </a:bodyPr>
          <a:lstStyle/>
          <a:p>
            <a:r>
              <a:rPr lang="en-US" i="1" dirty="0"/>
              <a:t>Complete the Hardware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837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89A116-CD9D-45EC-8755-5D0D661A4FC1}"/>
              </a:ext>
            </a:extLst>
          </p:cNvPr>
          <p:cNvGrpSpPr/>
          <p:nvPr/>
        </p:nvGrpSpPr>
        <p:grpSpPr>
          <a:xfrm flipH="1">
            <a:off x="1399022" y="337996"/>
            <a:ext cx="6837952" cy="498926"/>
            <a:chOff x="207581" y="418794"/>
            <a:chExt cx="4173249" cy="640080"/>
          </a:xfrm>
          <a:solidFill>
            <a:schemeClr val="accent3"/>
          </a:solidFill>
          <a:effectLst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970E1F-6494-4D12-A377-D254419AA064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316FF323-B2AE-43F7-B30F-72F56ECDCFD3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5">
            <a:extLst>
              <a:ext uri="{FF2B5EF4-FFF2-40B4-BE49-F238E27FC236}">
                <a16:creationId xmlns:a16="http://schemas.microsoft.com/office/drawing/2014/main" id="{0476BB17-0802-42D0-8257-8E4C827610A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Hardware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3614D-062B-4712-94B6-0D00C96F8975}"/>
              </a:ext>
            </a:extLst>
          </p:cNvPr>
          <p:cNvSpPr/>
          <p:nvPr/>
        </p:nvSpPr>
        <p:spPr>
          <a:xfrm>
            <a:off x="1651232" y="992747"/>
            <a:ext cx="6256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If employees will be punching in and out using a time clock device, each hardware device needs to be registered in the portal with a location</a:t>
            </a:r>
          </a:p>
        </p:txBody>
      </p:sp>
      <p:pic>
        <p:nvPicPr>
          <p:cNvPr id="16386" name="Picture 2" descr="Image result for timeclock image">
            <a:extLst>
              <a:ext uri="{FF2B5EF4-FFF2-40B4-BE49-F238E27FC236}">
                <a16:creationId xmlns:a16="http://schemas.microsoft.com/office/drawing/2014/main" id="{7D831641-E5BC-4DA7-B1AF-550025E4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53" y="1963652"/>
            <a:ext cx="2828925" cy="1619250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8C784-302B-4E29-BAF5-CA78CEC82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21" y="369214"/>
            <a:ext cx="457200" cy="457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6E39ED-C20D-4157-BECF-D8BE88AAEC85}"/>
              </a:ext>
            </a:extLst>
          </p:cNvPr>
          <p:cNvSpPr/>
          <p:nvPr/>
        </p:nvSpPr>
        <p:spPr>
          <a:xfrm>
            <a:off x="1613902" y="1869678"/>
            <a:ext cx="38292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List each Site Location and Name of clock on this tab of the worksheet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2E1D4-B336-4E07-AD45-E1A44AA02FD2}"/>
              </a:ext>
            </a:extLst>
          </p:cNvPr>
          <p:cNvSpPr/>
          <p:nvPr/>
        </p:nvSpPr>
        <p:spPr>
          <a:xfrm>
            <a:off x="1991033" y="2432660"/>
            <a:ext cx="3012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5E5E5E"/>
                </a:solidFill>
                <a:latin typeface="Avenir Book" panose="02000503020000020003"/>
              </a:rPr>
              <a:t>For example – if your Orlando office location has two clocks, one on the first floor and one on the second floor.  You could label them: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9663C7-EA80-4DAF-BACA-F7C67223ABA5}"/>
              </a:ext>
            </a:extLst>
          </p:cNvPr>
          <p:cNvSpPr/>
          <p:nvPr/>
        </p:nvSpPr>
        <p:spPr>
          <a:xfrm>
            <a:off x="2475472" y="3403986"/>
            <a:ext cx="323999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5E5E5E"/>
                </a:solidFill>
                <a:latin typeface="Avenir Book" panose="02000503020000020003"/>
              </a:rPr>
              <a:t>“Orlando – 1st Floor” </a:t>
            </a:r>
          </a:p>
          <a:p>
            <a:pPr marL="344488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5E5E5E"/>
                </a:solidFill>
                <a:latin typeface="Avenir Book" panose="02000503020000020003"/>
              </a:rPr>
              <a:t>“Orlando – 2nd Floor”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107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307805" y="2193137"/>
            <a:ext cx="3721894" cy="4989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Hardware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792000" y="1877985"/>
            <a:ext cx="3379996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location of each time clock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alias name for each time clock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527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3488" y="1972812"/>
            <a:ext cx="4246075" cy="783604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Schedule Templates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494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7206D-1537-49F3-B76C-1F0EF2F05338}"/>
              </a:ext>
            </a:extLst>
          </p:cNvPr>
          <p:cNvSpPr/>
          <p:nvPr/>
        </p:nvSpPr>
        <p:spPr>
          <a:xfrm>
            <a:off x="1627550" y="1012140"/>
            <a:ext cx="62132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/>
              </a:rPr>
              <a:t>Populate if using schedules feature in time and labor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/>
              </a:rPr>
              <a:t>Maintained by Administrator or Manager if Schedules feature is in use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/>
              </a:rPr>
              <a:t>Once schedules are established, managers or administrators are responsible for assigning a schedule to employee records.  Assignments can be mass updated using filters and assigned values in the employee records</a:t>
            </a:r>
          </a:p>
        </p:txBody>
      </p:sp>
      <p:pic>
        <p:nvPicPr>
          <p:cNvPr id="17410" name="Picture 2" descr="Image result for schedule image">
            <a:extLst>
              <a:ext uri="{FF2B5EF4-FFF2-40B4-BE49-F238E27FC236}">
                <a16:creationId xmlns:a16="http://schemas.microsoft.com/office/drawing/2014/main" id="{6F08BCCD-8C9C-4764-9DC5-D9E19D5E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81" y="3197354"/>
            <a:ext cx="1467926" cy="14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7C234E9-30FB-4CDE-A9B7-5BA32951A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" y="379778"/>
            <a:ext cx="457200" cy="457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86A4E7-FFB0-4A30-BF9B-39B7E073A08C}"/>
              </a:ext>
            </a:extLst>
          </p:cNvPr>
          <p:cNvGrpSpPr/>
          <p:nvPr/>
        </p:nvGrpSpPr>
        <p:grpSpPr>
          <a:xfrm flipH="1">
            <a:off x="1399022" y="338052"/>
            <a:ext cx="6837952" cy="498926"/>
            <a:chOff x="207581" y="418794"/>
            <a:chExt cx="4173249" cy="640080"/>
          </a:xfrm>
          <a:solidFill>
            <a:schemeClr val="accent6"/>
          </a:solidFill>
          <a:effectLst/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FBC220-DA97-407B-B845-74761E275BF3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3A1D99E6-B8A6-45C9-88B3-BA6ED327A9D1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5">
            <a:extLst>
              <a:ext uri="{FF2B5EF4-FFF2-40B4-BE49-F238E27FC236}">
                <a16:creationId xmlns:a16="http://schemas.microsoft.com/office/drawing/2014/main" id="{3A3C7F77-E62B-4752-AE73-908CDBDA3194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Schedule Templates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448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351005" y="2047850"/>
            <a:ext cx="3721894" cy="8105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Schedule Templates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482399" y="1709323"/>
            <a:ext cx="4210087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Gather unique list of all schedules for organization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Collect list of unique schedule templates needed from administrator and manager population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201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4436" y="1922412"/>
            <a:ext cx="4264182" cy="1015188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Scheduled Exception Alerts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468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7206D-1537-49F3-B76C-1F0EF2F05338}"/>
              </a:ext>
            </a:extLst>
          </p:cNvPr>
          <p:cNvSpPr/>
          <p:nvPr/>
        </p:nvSpPr>
        <p:spPr>
          <a:xfrm>
            <a:off x="1607344" y="991130"/>
            <a:ext cx="6420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Populate if using Schedule Templates – will not work without Schedule Templates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Exceptions occur when employees punch outside of their scheduled hours.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Multiple Exception Policies can be setup that may differ for specific schedules. </a:t>
            </a:r>
          </a:p>
        </p:txBody>
      </p:sp>
      <p:pic>
        <p:nvPicPr>
          <p:cNvPr id="18434" name="Picture 2" descr="Image result for caution sign images free">
            <a:extLst>
              <a:ext uri="{FF2B5EF4-FFF2-40B4-BE49-F238E27FC236}">
                <a16:creationId xmlns:a16="http://schemas.microsoft.com/office/drawing/2014/main" id="{9248DB2B-8F52-4614-B1AE-84560023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26" y="2468458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FA80B-0AFA-402D-802B-91BE08384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" y="399166"/>
            <a:ext cx="457200" cy="45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4CEDA4-C746-4017-8324-C9E5DDE6AFE9}"/>
              </a:ext>
            </a:extLst>
          </p:cNvPr>
          <p:cNvGrpSpPr/>
          <p:nvPr/>
        </p:nvGrpSpPr>
        <p:grpSpPr>
          <a:xfrm flipH="1">
            <a:off x="1399022" y="337996"/>
            <a:ext cx="6837952" cy="498926"/>
            <a:chOff x="207581" y="418794"/>
            <a:chExt cx="4173249" cy="640080"/>
          </a:xfrm>
          <a:solidFill>
            <a:schemeClr val="accent2"/>
          </a:solidFill>
          <a:effectLst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8639EA-5BF5-4570-8394-4F8F5268DE93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B39544E8-9756-4D01-8A4C-ABEE1E096A68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5">
            <a:extLst>
              <a:ext uri="{FF2B5EF4-FFF2-40B4-BE49-F238E27FC236}">
                <a16:creationId xmlns:a16="http://schemas.microsoft.com/office/drawing/2014/main" id="{77749DEA-17A3-44AF-A866-4DD643C6D619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Scheduled Exception Alerts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F9E856-E474-4A67-A749-A19D558012F5}"/>
              </a:ext>
            </a:extLst>
          </p:cNvPr>
          <p:cNvSpPr/>
          <p:nvPr/>
        </p:nvSpPr>
        <p:spPr>
          <a:xfrm>
            <a:off x="1917816" y="2418058"/>
            <a:ext cx="3885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They do not affect payroll, but the Manager or Administrator must check off a notification box when an alert is received.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265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322205" y="2044024"/>
            <a:ext cx="3721894" cy="14911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Schedule Exception Alerts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657113" y="1694587"/>
            <a:ext cx="3914887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Identify the type of exceptions your organization wants to track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time exceptions minimums to be alerted 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202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4435" y="2031130"/>
            <a:ext cx="4255129" cy="73367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Labor Levels Tab in the Time and Labor Workbook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7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31225D-6061-409F-B166-7A6920EC573D}"/>
              </a:ext>
            </a:extLst>
          </p:cNvPr>
          <p:cNvSpPr/>
          <p:nvPr/>
        </p:nvSpPr>
        <p:spPr>
          <a:xfrm>
            <a:off x="2392417" y="1995234"/>
            <a:ext cx="43591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</a:t>
            </a:r>
            <a:r>
              <a:rPr lang="en-US" sz="2000" b="1" dirty="0"/>
              <a:t>purpose</a:t>
            </a:r>
            <a:r>
              <a:rPr lang="en-US" sz="2000" dirty="0"/>
              <a:t> of the Time and Labor Configuration Workbook is used to </a:t>
            </a:r>
            <a:r>
              <a:rPr lang="en-US" sz="2000" b="1" dirty="0"/>
              <a:t>collect</a:t>
            </a:r>
            <a:r>
              <a:rPr lang="en-US" sz="2000" dirty="0"/>
              <a:t> and </a:t>
            </a:r>
            <a:r>
              <a:rPr lang="en-US" sz="2000" b="1" dirty="0"/>
              <a:t>understand</a:t>
            </a:r>
            <a:r>
              <a:rPr lang="en-US" sz="2000" dirty="0"/>
              <a:t> your payroll policies and rules for time records to pay your employees.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4235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7707A2-E34D-CC41-AFEC-64C4099D05FD}"/>
              </a:ext>
            </a:extLst>
          </p:cNvPr>
          <p:cNvSpPr txBox="1"/>
          <p:nvPr/>
        </p:nvSpPr>
        <p:spPr>
          <a:xfrm>
            <a:off x="4132130" y="793073"/>
            <a:ext cx="4436150" cy="21236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100000"/>
            </a:pPr>
            <a:r>
              <a:rPr lang="en-US" b="1" dirty="0"/>
              <a:t>Labor Levels:</a:t>
            </a: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Used to create structure for Labor Distribution, Job Costing and reporting</a:t>
            </a: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These values will be the same as reported to your HCM implementation team</a:t>
            </a:r>
          </a:p>
          <a:p>
            <a:pPr marL="285750" indent="-28575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Any new values setup in HCM must also be setup and managed in TLM by the Administrator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F7D6A-B9FD-4E0F-BE3A-838AB9F3E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6115" r="10478"/>
          <a:stretch/>
        </p:blipFill>
        <p:spPr>
          <a:xfrm>
            <a:off x="0" y="0"/>
            <a:ext cx="3841955" cy="4874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35381" y="529937"/>
            <a:ext cx="6323075" cy="4000500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70EF3-B2DA-4E80-B35C-B0AAFC2A7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46" y="3893227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5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8EEFFE0-AD7C-4DAF-8E5F-A305DFDA815D}"/>
              </a:ext>
            </a:extLst>
          </p:cNvPr>
          <p:cNvGrpSpPr/>
          <p:nvPr/>
        </p:nvGrpSpPr>
        <p:grpSpPr>
          <a:xfrm>
            <a:off x="0" y="0"/>
            <a:ext cx="5466108" cy="4786313"/>
            <a:chOff x="0" y="0"/>
            <a:chExt cx="5466108" cy="4786313"/>
          </a:xfrm>
          <a:solidFill>
            <a:srgbClr val="00B0F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EC82FD-DFCC-4001-BD4A-AFF28D9D7FF7}"/>
                </a:ext>
              </a:extLst>
            </p:cNvPr>
            <p:cNvSpPr/>
            <p:nvPr/>
          </p:nvSpPr>
          <p:spPr>
            <a:xfrm>
              <a:off x="0" y="0"/>
              <a:ext cx="5307805" cy="47863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01B4F4-1764-4168-A1BC-E5165CE10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4887" y="2000321"/>
              <a:ext cx="651221" cy="896387"/>
            </a:xfrm>
            <a:prstGeom prst="rect">
              <a:avLst/>
            </a:prstGeom>
            <a:grpFill/>
          </p:spPr>
        </p:pic>
      </p:grpSp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235805" y="2030025"/>
            <a:ext cx="3721894" cy="86668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Labor Levels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574876" y="1654492"/>
            <a:ext cx="3754238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Gather list of Labor Levels needed in TLM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Determine if any Labor Levels needed in TLM are not in HCM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942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58F7F588-2B80-4DFD-A93C-37543E310E54}"/>
              </a:ext>
            </a:extLst>
          </p:cNvPr>
          <p:cNvSpPr txBox="1">
            <a:spLocks/>
          </p:cNvSpPr>
          <p:nvPr/>
        </p:nvSpPr>
        <p:spPr>
          <a:xfrm>
            <a:off x="2444435" y="1995130"/>
            <a:ext cx="4255129" cy="733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 kern="1200">
                <a:solidFill>
                  <a:schemeClr val="tx1"/>
                </a:solidFill>
                <a:latin typeface="Avenir Heavy" panose="02000503020000020003" pitchFamily="2" charset="0"/>
                <a:ea typeface="+mj-ea"/>
                <a:cs typeface="Avenir Book"/>
              </a:defRPr>
            </a:lvl1pPr>
          </a:lstStyle>
          <a:p>
            <a:r>
              <a:rPr lang="en-US" i="1" dirty="0"/>
              <a:t>Complete the Pay Types Tab in the Time and Labor Workbook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55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2167C-F117-4D77-BECF-B2F17E1A2120}"/>
              </a:ext>
            </a:extLst>
          </p:cNvPr>
          <p:cNvSpPr/>
          <p:nvPr/>
        </p:nvSpPr>
        <p:spPr>
          <a:xfrm>
            <a:off x="1607344" y="1889060"/>
            <a:ext cx="6031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These are the earning codes in your HCM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76C71-21AC-45CE-9896-E3C519E7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17" y="2594813"/>
            <a:ext cx="6408377" cy="7258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4335B1-5CB4-4679-B09F-4460BAE5633E}"/>
              </a:ext>
            </a:extLst>
          </p:cNvPr>
          <p:cNvGrpSpPr/>
          <p:nvPr/>
        </p:nvGrpSpPr>
        <p:grpSpPr>
          <a:xfrm flipH="1">
            <a:off x="1399022" y="337996"/>
            <a:ext cx="6837952" cy="498926"/>
            <a:chOff x="207581" y="418794"/>
            <a:chExt cx="4173249" cy="640080"/>
          </a:xfrm>
          <a:solidFill>
            <a:schemeClr val="accent6"/>
          </a:solidFill>
          <a:effectLst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DA7632-1581-4BF4-B10A-6B69CD415BC3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BBC970C8-AC2F-45BF-832B-C843AB160BE6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EA0D3092-2008-4DFC-BBA7-17221459F449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Pay Types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AD4DBF-88BE-4813-B32D-E0B91A07B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0" y="397478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11D8CB-F6E4-4738-B25A-794EDE1C3575}"/>
              </a:ext>
            </a:extLst>
          </p:cNvPr>
          <p:cNvSpPr/>
          <p:nvPr/>
        </p:nvSpPr>
        <p:spPr>
          <a:xfrm>
            <a:off x="1607344" y="991130"/>
            <a:ext cx="6420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Pay types are used to collect and record the type of payment reflected on timecards.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65F2E9-FF37-4640-8D2E-94BDE662CB82}"/>
              </a:ext>
            </a:extLst>
          </p:cNvPr>
          <p:cNvSpPr/>
          <p:nvPr/>
        </p:nvSpPr>
        <p:spPr>
          <a:xfrm>
            <a:off x="2016000" y="1484297"/>
            <a:ext cx="5788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For Example: Regular, Overtime, Holiday, PTO, Vacation, etc.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873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8EDC0B8C-7379-41E9-9432-406D75D78C7E}"/>
              </a:ext>
            </a:extLst>
          </p:cNvPr>
          <p:cNvSpPr txBox="1">
            <a:spLocks/>
          </p:cNvSpPr>
          <p:nvPr/>
        </p:nvSpPr>
        <p:spPr>
          <a:xfrm>
            <a:off x="5307805" y="2020336"/>
            <a:ext cx="3721894" cy="13636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Next Steps: </a:t>
            </a:r>
          </a:p>
          <a:p>
            <a:r>
              <a:rPr lang="en-US" sz="2400" i="1" dirty="0">
                <a:solidFill>
                  <a:schemeClr val="tx1">
                    <a:lumMod val="50000"/>
                  </a:schemeClr>
                </a:solidFill>
              </a:rPr>
              <a:t>Pay Types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2602-73F3-4C83-A6CF-EA51D1C498FB}"/>
              </a:ext>
            </a:extLst>
          </p:cNvPr>
          <p:cNvSpPr txBox="1"/>
          <p:nvPr/>
        </p:nvSpPr>
        <p:spPr>
          <a:xfrm>
            <a:off x="540506" y="1528987"/>
            <a:ext cx="3924800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Gather list of earnings needed for timecards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Compare list of earnings needed for timecards to the values provided to HCM for payroll processing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808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9909" y="2014420"/>
            <a:ext cx="4264182" cy="65345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Additional Modules Tab in the Time and Labor Workbook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785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00FCC6-B0BF-47DE-B18E-1E94C986A163}"/>
              </a:ext>
            </a:extLst>
          </p:cNvPr>
          <p:cNvGrpSpPr/>
          <p:nvPr/>
        </p:nvGrpSpPr>
        <p:grpSpPr>
          <a:xfrm flipH="1">
            <a:off x="1399022" y="337996"/>
            <a:ext cx="6837952" cy="498926"/>
            <a:chOff x="207581" y="418794"/>
            <a:chExt cx="4173249" cy="640080"/>
          </a:xfrm>
          <a:solidFill>
            <a:schemeClr val="accent2"/>
          </a:solidFill>
          <a:effectLst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A1BDE3-1FAC-45A9-8858-370718D9F816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1211E6F2-DA83-4F53-AFCA-FEEA48ADC6F3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D4977639-102D-4F9D-95CB-506615572031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Additional Modules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A60A05-083D-4496-944D-CBAEE6C42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0" y="416036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13A76E-CC68-473B-96E3-6170483F366E}"/>
              </a:ext>
            </a:extLst>
          </p:cNvPr>
          <p:cNvSpPr/>
          <p:nvPr/>
        </p:nvSpPr>
        <p:spPr>
          <a:xfrm>
            <a:off x="1607344" y="991130"/>
            <a:ext cx="6420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Reflects a list of add on modules of time and labor that are available for an additional cost.  Consult with your TLM Specialist if interested in any of these features.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CD77A1-7255-4D44-B904-D87331A1C4A6}"/>
              </a:ext>
            </a:extLst>
          </p:cNvPr>
          <p:cNvSpPr/>
          <p:nvPr/>
        </p:nvSpPr>
        <p:spPr>
          <a:xfrm>
            <a:off x="2102035" y="1899796"/>
            <a:ext cx="26911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¨"/>
            </a:pPr>
            <a:r>
              <a:rPr lang="en-US" sz="1600" dirty="0">
                <a:latin typeface="Avenir Book" panose="02000503020000020003"/>
              </a:rPr>
              <a:t>Mobile Interface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¨"/>
            </a:pPr>
            <a:r>
              <a:rPr lang="en-US" sz="1600" dirty="0">
                <a:latin typeface="Avenir Book" panose="02000503020000020003"/>
              </a:rPr>
              <a:t>Web Kiosk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¨"/>
            </a:pPr>
            <a:r>
              <a:rPr lang="en-US" sz="1600" dirty="0">
                <a:latin typeface="Avenir Book" panose="02000503020000020003"/>
              </a:rPr>
              <a:t>Telephony/IVR (Integrated Voice Recognition)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¨"/>
            </a:pPr>
            <a:endParaRPr lang="en-US" sz="1600" dirty="0">
              <a:latin typeface="Avenir Book" panose="02000503020000020003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28047C-4D5D-4C33-AB7B-D565CCA82E8A}"/>
              </a:ext>
            </a:extLst>
          </p:cNvPr>
          <p:cNvSpPr/>
          <p:nvPr/>
        </p:nvSpPr>
        <p:spPr>
          <a:xfrm>
            <a:off x="5159867" y="1899796"/>
            <a:ext cx="237655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¨"/>
            </a:pPr>
            <a:r>
              <a:rPr lang="en-US" sz="1600" dirty="0">
                <a:latin typeface="Avenir Book" panose="02000503020000020003"/>
              </a:rPr>
              <a:t>Points Tracking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¨"/>
            </a:pPr>
            <a:r>
              <a:rPr lang="en-US" sz="1600" dirty="0">
                <a:latin typeface="Avenir Book" panose="02000503020000020003"/>
              </a:rPr>
              <a:t>Forecasting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¨"/>
            </a:pPr>
            <a:r>
              <a:rPr lang="en-US" sz="1600" dirty="0">
                <a:latin typeface="Avenir Book" panose="02000503020000020003"/>
              </a:rPr>
              <a:t>Advanced Scheduler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1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113A-9CC8-8B4E-B1B2-B668FA7B1582}" type="slidenum">
              <a:rPr lang="en-US" smtClean="0"/>
              <a:t>57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02395" y="4006998"/>
            <a:ext cx="4605874" cy="543571"/>
          </a:xfrm>
        </p:spPr>
        <p:txBody>
          <a:bodyPr>
            <a:normAutofit/>
          </a:bodyPr>
          <a:lstStyle/>
          <a:p>
            <a:r>
              <a:rPr lang="en-US" dirty="0"/>
              <a:t>TLM Configuration Workbook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657958"/>
      </p:ext>
    </p:extLst>
  </p:cSld>
  <p:clrMapOvr>
    <a:masterClrMapping/>
  </p:clrMapOvr>
  <p:transition spd="slow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F81049E-B9DA-4A0D-9B2D-A6F73F08E340}"/>
              </a:ext>
            </a:extLst>
          </p:cNvPr>
          <p:cNvSpPr/>
          <p:nvPr/>
        </p:nvSpPr>
        <p:spPr>
          <a:xfrm flipH="1">
            <a:off x="4661513" y="4369876"/>
            <a:ext cx="4032504" cy="640080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7F409CC0-3C46-489C-8776-0C9A6B22635E}"/>
              </a:ext>
            </a:extLst>
          </p:cNvPr>
          <p:cNvSpPr/>
          <p:nvPr/>
        </p:nvSpPr>
        <p:spPr>
          <a:xfrm>
            <a:off x="4661513" y="3759104"/>
            <a:ext cx="4032504" cy="640080"/>
          </a:xfrm>
          <a:prstGeom prst="rect">
            <a:avLst/>
          </a:prstGeom>
          <a:solidFill>
            <a:srgbClr val="3C548E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CA61D80D-DDF7-49CD-A07A-C1741A4161D1}"/>
              </a:ext>
            </a:extLst>
          </p:cNvPr>
          <p:cNvSpPr/>
          <p:nvPr/>
        </p:nvSpPr>
        <p:spPr>
          <a:xfrm flipH="1">
            <a:off x="4661513" y="3122197"/>
            <a:ext cx="4032504" cy="640080"/>
          </a:xfrm>
          <a:prstGeom prst="rect">
            <a:avLst/>
          </a:prstGeom>
          <a:solidFill>
            <a:srgbClr val="04A6DF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95AF3A54-4762-452C-AC15-515BBB793E75}"/>
              </a:ext>
            </a:extLst>
          </p:cNvPr>
          <p:cNvSpPr/>
          <p:nvPr/>
        </p:nvSpPr>
        <p:spPr>
          <a:xfrm>
            <a:off x="4661513" y="2483078"/>
            <a:ext cx="4032504" cy="640080"/>
          </a:xfrm>
          <a:prstGeom prst="rect">
            <a:avLst/>
          </a:prstGeom>
          <a:solidFill>
            <a:srgbClr val="FF6C0C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89ED73EA-64C4-4E3B-B588-E47F5531FC57}"/>
              </a:ext>
            </a:extLst>
          </p:cNvPr>
          <p:cNvSpPr/>
          <p:nvPr/>
        </p:nvSpPr>
        <p:spPr>
          <a:xfrm flipH="1">
            <a:off x="4661513" y="1846171"/>
            <a:ext cx="4032504" cy="640080"/>
          </a:xfrm>
          <a:prstGeom prst="rect">
            <a:avLst/>
          </a:prstGeom>
          <a:solidFill>
            <a:srgbClr val="3C548E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24AED5F8-EE41-47EB-9A07-25271512A34E}"/>
              </a:ext>
            </a:extLst>
          </p:cNvPr>
          <p:cNvSpPr/>
          <p:nvPr/>
        </p:nvSpPr>
        <p:spPr>
          <a:xfrm>
            <a:off x="4661513" y="1210555"/>
            <a:ext cx="4032504" cy="640080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50B74CD2-7614-43FF-ABF7-10526EF51526}"/>
              </a:ext>
            </a:extLst>
          </p:cNvPr>
          <p:cNvSpPr/>
          <p:nvPr/>
        </p:nvSpPr>
        <p:spPr>
          <a:xfrm flipH="1">
            <a:off x="4661513" y="573648"/>
            <a:ext cx="4032504" cy="640080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36AF6DDB-92B5-40BA-8880-3002DE38CD50}"/>
              </a:ext>
            </a:extLst>
          </p:cNvPr>
          <p:cNvSpPr/>
          <p:nvPr/>
        </p:nvSpPr>
        <p:spPr>
          <a:xfrm>
            <a:off x="455464" y="4369876"/>
            <a:ext cx="4033675" cy="640080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30CCD703-E9B8-4D07-87E7-562AF04AD58B}"/>
              </a:ext>
            </a:extLst>
          </p:cNvPr>
          <p:cNvSpPr/>
          <p:nvPr/>
        </p:nvSpPr>
        <p:spPr>
          <a:xfrm flipH="1">
            <a:off x="455464" y="3759104"/>
            <a:ext cx="4033675" cy="640080"/>
          </a:xfrm>
          <a:prstGeom prst="rect">
            <a:avLst/>
          </a:prstGeom>
          <a:solidFill>
            <a:srgbClr val="3C548E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23D694A8-EB17-448A-B6B6-55EAE85905A1}"/>
              </a:ext>
            </a:extLst>
          </p:cNvPr>
          <p:cNvSpPr/>
          <p:nvPr/>
        </p:nvSpPr>
        <p:spPr>
          <a:xfrm>
            <a:off x="455464" y="3122197"/>
            <a:ext cx="4033675" cy="640080"/>
          </a:xfrm>
          <a:prstGeom prst="rect">
            <a:avLst/>
          </a:prstGeom>
          <a:solidFill>
            <a:srgbClr val="04A6DF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0B4A23A-C5E5-4D41-9DC1-4F4E22410014}"/>
              </a:ext>
            </a:extLst>
          </p:cNvPr>
          <p:cNvSpPr/>
          <p:nvPr/>
        </p:nvSpPr>
        <p:spPr>
          <a:xfrm flipH="1">
            <a:off x="455464" y="2483078"/>
            <a:ext cx="4033675" cy="640080"/>
          </a:xfrm>
          <a:prstGeom prst="rect">
            <a:avLst/>
          </a:prstGeom>
          <a:solidFill>
            <a:srgbClr val="FF6C0C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0F34AA2-917D-4692-8FA6-72CA0B29BE9B}"/>
              </a:ext>
            </a:extLst>
          </p:cNvPr>
          <p:cNvSpPr/>
          <p:nvPr/>
        </p:nvSpPr>
        <p:spPr>
          <a:xfrm>
            <a:off x="455464" y="1846171"/>
            <a:ext cx="4033675" cy="640080"/>
          </a:xfrm>
          <a:prstGeom prst="rect">
            <a:avLst/>
          </a:prstGeom>
          <a:solidFill>
            <a:srgbClr val="3C548E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CD4D3CD-54AB-4594-A471-D69571D02BC3}"/>
              </a:ext>
            </a:extLst>
          </p:cNvPr>
          <p:cNvSpPr/>
          <p:nvPr/>
        </p:nvSpPr>
        <p:spPr>
          <a:xfrm flipH="1">
            <a:off x="455464" y="1210555"/>
            <a:ext cx="4033675" cy="640080"/>
          </a:xfrm>
          <a:prstGeom prst="rect">
            <a:avLst/>
          </a:prstGeom>
          <a:solidFill>
            <a:schemeClr val="accent3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C4D4D-4F9B-4EED-8DCB-B83B9A9D635E}"/>
              </a:ext>
            </a:extLst>
          </p:cNvPr>
          <p:cNvSpPr/>
          <p:nvPr/>
        </p:nvSpPr>
        <p:spPr>
          <a:xfrm>
            <a:off x="455464" y="573648"/>
            <a:ext cx="4033675" cy="640080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D951DF-8B96-4CB5-AA2A-B298F01F388F}"/>
              </a:ext>
            </a:extLst>
          </p:cNvPr>
          <p:cNvSpPr txBox="1"/>
          <p:nvPr/>
        </p:nvSpPr>
        <p:spPr>
          <a:xfrm>
            <a:off x="972004" y="687350"/>
            <a:ext cx="3404566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Contact Information: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basic company information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172928-0961-43D9-8E4F-E3985DC66EA7}"/>
              </a:ext>
            </a:extLst>
          </p:cNvPr>
          <p:cNvSpPr txBox="1"/>
          <p:nvPr/>
        </p:nvSpPr>
        <p:spPr>
          <a:xfrm>
            <a:off x="972004" y="1329809"/>
            <a:ext cx="3540150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Integration Fields: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data for employee records that will be combined from systems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1DC53DC-6403-492A-932C-5DF4F97C817E}"/>
              </a:ext>
            </a:extLst>
          </p:cNvPr>
          <p:cNvSpPr txBox="1"/>
          <p:nvPr/>
        </p:nvSpPr>
        <p:spPr>
          <a:xfrm>
            <a:off x="972004" y="1973565"/>
            <a:ext cx="3352982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General: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all necessary settings for system set-up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59DBADF-6424-40AA-A0B5-1FF0E3714094}"/>
              </a:ext>
            </a:extLst>
          </p:cNvPr>
          <p:cNvSpPr txBox="1"/>
          <p:nvPr/>
        </p:nvSpPr>
        <p:spPr>
          <a:xfrm>
            <a:off x="972004" y="2606008"/>
            <a:ext cx="3335608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Preference Policies: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behaviors for employee and manager dashboards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1D32897-94A3-4A1B-9449-2AB7DDCDB5D3}"/>
              </a:ext>
            </a:extLst>
          </p:cNvPr>
          <p:cNvSpPr txBox="1"/>
          <p:nvPr/>
        </p:nvSpPr>
        <p:spPr>
          <a:xfrm>
            <a:off x="972004" y="3238663"/>
            <a:ext cx="3352982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Holidays: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current company paid holidays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1EF3B22-9642-41B0-804E-EAD83CB9236E}"/>
              </a:ext>
            </a:extLst>
          </p:cNvPr>
          <p:cNvSpPr txBox="1"/>
          <p:nvPr/>
        </p:nvSpPr>
        <p:spPr>
          <a:xfrm>
            <a:off x="972004" y="3872427"/>
            <a:ext cx="3359799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Payroll Policies: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rules to calculate time including overtime, breaks, etc.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0CB7E9B-CD4F-42DC-9217-69F90427A222}"/>
              </a:ext>
            </a:extLst>
          </p:cNvPr>
          <p:cNvSpPr txBox="1"/>
          <p:nvPr/>
        </p:nvSpPr>
        <p:spPr>
          <a:xfrm>
            <a:off x="972004" y="4497530"/>
            <a:ext cx="3300856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Security: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settings for system administrators and IP addresses to track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D7DD801-2BF2-4644-91EC-53F37306063A}"/>
              </a:ext>
            </a:extLst>
          </p:cNvPr>
          <p:cNvSpPr txBox="1"/>
          <p:nvPr/>
        </p:nvSpPr>
        <p:spPr>
          <a:xfrm>
            <a:off x="4844010" y="708020"/>
            <a:ext cx="3401002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Shift Differentials: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shift settings for employee work cycles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B6A23C7-4855-41AC-980A-7E8BC309DB0E}"/>
              </a:ext>
            </a:extLst>
          </p:cNvPr>
          <p:cNvSpPr txBox="1"/>
          <p:nvPr/>
        </p:nvSpPr>
        <p:spPr>
          <a:xfrm>
            <a:off x="4844010" y="1995266"/>
            <a:ext cx="3173661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Schedule Templates: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schedules featured in time and labor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FD4CA99-C283-42AA-8DDB-AF6E7E691AD2}"/>
              </a:ext>
            </a:extLst>
          </p:cNvPr>
          <p:cNvSpPr txBox="1"/>
          <p:nvPr/>
        </p:nvSpPr>
        <p:spPr>
          <a:xfrm>
            <a:off x="4844010" y="2619127"/>
            <a:ext cx="3336710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Scheduled Exception Alerts: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alternate hours outside of set employee schedules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3F1E201-7370-4B0D-B601-508AECD74FEB}"/>
              </a:ext>
            </a:extLst>
          </p:cNvPr>
          <p:cNvSpPr txBox="1"/>
          <p:nvPr/>
        </p:nvSpPr>
        <p:spPr>
          <a:xfrm>
            <a:off x="4844010" y="3240278"/>
            <a:ext cx="3199952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Labor Levels: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structure for labor distribution, job costing, and reporting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8244EAC-8FDA-45B2-8FF8-E42DB253FD11}"/>
              </a:ext>
            </a:extLst>
          </p:cNvPr>
          <p:cNvSpPr txBox="1"/>
          <p:nvPr/>
        </p:nvSpPr>
        <p:spPr>
          <a:xfrm>
            <a:off x="4844010" y="3873849"/>
            <a:ext cx="3333198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Pay Types: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data to collect and record type of payment reflected on timecards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2841FAD-8DC6-4A78-A3BA-009D45C6D250}"/>
              </a:ext>
            </a:extLst>
          </p:cNvPr>
          <p:cNvSpPr txBox="1"/>
          <p:nvPr/>
        </p:nvSpPr>
        <p:spPr>
          <a:xfrm>
            <a:off x="4844010" y="4526672"/>
            <a:ext cx="3201676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Additional Modules: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Includes list of add-on modules for additional cost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D95FE4F5-4CF8-4D40-8EBF-BBE1BE86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49" y="685062"/>
            <a:ext cx="457200" cy="457200"/>
          </a:xfrm>
          <a:prstGeom prst="rect">
            <a:avLst/>
          </a:prstGeom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0312687E-0678-4F52-901B-2A60644B321A}"/>
              </a:ext>
            </a:extLst>
          </p:cNvPr>
          <p:cNvSpPr txBox="1"/>
          <p:nvPr/>
        </p:nvSpPr>
        <p:spPr>
          <a:xfrm>
            <a:off x="4844010" y="1336207"/>
            <a:ext cx="3300856" cy="4526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bg1"/>
                </a:solidFill>
                <a:latin typeface="Avenir Black"/>
              </a:rPr>
              <a:t>Hardware: 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/>
              </a:rPr>
              <a:t>Enter any time clocks devices and locations</a:t>
            </a:r>
          </a:p>
        </p:txBody>
      </p:sp>
      <p:pic>
        <p:nvPicPr>
          <p:cNvPr id="170" name="Picture 16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B24BE49-EF99-4CE7-B697-E7566F5E1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49" y="1312182"/>
            <a:ext cx="457200" cy="45720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DF7A10DA-F00E-4547-B955-CBE469174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49" y="1969116"/>
            <a:ext cx="457200" cy="45720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4C402FA6-5A5D-4D26-85F3-872555ECB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49" y="3236375"/>
            <a:ext cx="457200" cy="457200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4240DC29-E65B-47AF-BE39-4C073609F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149" y="2589798"/>
            <a:ext cx="457200" cy="457200"/>
          </a:xfrm>
          <a:prstGeom prst="rect">
            <a:avLst/>
          </a:prstGeom>
        </p:spPr>
      </p:pic>
      <p:pic>
        <p:nvPicPr>
          <p:cNvPr id="174" name="Picture 173" descr="A close up of a logo&#10;&#10;Description automatically generated">
            <a:extLst>
              <a:ext uri="{FF2B5EF4-FFF2-40B4-BE49-F238E27FC236}">
                <a16:creationId xmlns:a16="http://schemas.microsoft.com/office/drawing/2014/main" id="{29E93FE9-F50D-480D-BFD3-011CD674CE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49" y="3853954"/>
            <a:ext cx="457200" cy="457200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68862E15-18F7-4751-9D1C-02F0CE84B4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395" y="3223627"/>
            <a:ext cx="457200" cy="457200"/>
          </a:xfrm>
          <a:prstGeom prst="rect">
            <a:avLst/>
          </a:prstGeom>
        </p:spPr>
      </p:pic>
      <p:pic>
        <p:nvPicPr>
          <p:cNvPr id="177" name="Picture 176" descr="A close up of a logo&#10;&#10;Description automatically generated">
            <a:extLst>
              <a:ext uri="{FF2B5EF4-FFF2-40B4-BE49-F238E27FC236}">
                <a16:creationId xmlns:a16="http://schemas.microsoft.com/office/drawing/2014/main" id="{D408E545-02C9-4AEF-97C4-3AF282633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49" y="4495242"/>
            <a:ext cx="457200" cy="457200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6558237D-771C-4B4F-86AF-2E4CEE9F7B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0395" y="3862746"/>
            <a:ext cx="457200" cy="457200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FEB5AF64-6C76-4F1D-AD20-082D79CD0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0395" y="4495242"/>
            <a:ext cx="457200" cy="457200"/>
          </a:xfrm>
          <a:prstGeom prst="rect">
            <a:avLst/>
          </a:prstGeom>
        </p:spPr>
      </p:pic>
      <p:pic>
        <p:nvPicPr>
          <p:cNvPr id="180" name="Picture 179" descr="A close up of a logo&#10;&#10;Description automatically generated">
            <a:extLst>
              <a:ext uri="{FF2B5EF4-FFF2-40B4-BE49-F238E27FC236}">
                <a16:creationId xmlns:a16="http://schemas.microsoft.com/office/drawing/2014/main" id="{73465730-9FF8-4AFF-BC13-4F8E29419F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0395" y="1934775"/>
            <a:ext cx="457200" cy="457200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E9D7DC3E-E87C-4A4B-A4FF-FB92D2B28A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0395" y="1304831"/>
            <a:ext cx="457200" cy="457200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056E7F43-EA9F-4A61-826D-69513674C4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0395" y="2578349"/>
            <a:ext cx="457200" cy="457200"/>
          </a:xfrm>
          <a:prstGeom prst="rect">
            <a:avLst/>
          </a:prstGeom>
        </p:spPr>
      </p:pic>
      <p:pic>
        <p:nvPicPr>
          <p:cNvPr id="183" name="Picture 18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A661C75-98EB-493E-A1A7-10AA866E09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0395" y="669535"/>
            <a:ext cx="457200" cy="457200"/>
          </a:xfrm>
          <a:prstGeom prst="rect">
            <a:avLst/>
          </a:prstGeom>
        </p:spPr>
      </p:pic>
      <p:sp>
        <p:nvSpPr>
          <p:cNvPr id="188" name="Rectangle: Top Corners Rounded 187" hidden="1">
            <a:extLst>
              <a:ext uri="{FF2B5EF4-FFF2-40B4-BE49-F238E27FC236}">
                <a16:creationId xmlns:a16="http://schemas.microsoft.com/office/drawing/2014/main" id="{7D19EED6-2BA6-4E96-8B32-C84790D3DCB1}"/>
              </a:ext>
            </a:extLst>
          </p:cNvPr>
          <p:cNvSpPr/>
          <p:nvPr/>
        </p:nvSpPr>
        <p:spPr>
          <a:xfrm rot="16200000">
            <a:off x="2103144" y="2589034"/>
            <a:ext cx="4737349" cy="190395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: Top Corners Rounded 188" hidden="1">
            <a:extLst>
              <a:ext uri="{FF2B5EF4-FFF2-40B4-BE49-F238E27FC236}">
                <a16:creationId xmlns:a16="http://schemas.microsoft.com/office/drawing/2014/main" id="{3EE09E51-4EBB-4992-A1EE-233C809B28C7}"/>
              </a:ext>
            </a:extLst>
          </p:cNvPr>
          <p:cNvSpPr/>
          <p:nvPr/>
        </p:nvSpPr>
        <p:spPr>
          <a:xfrm rot="5400000" flipH="1">
            <a:off x="2210771" y="2589033"/>
            <a:ext cx="4737349" cy="190395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DF97B721-CD4E-4739-BE95-5EF7CBFF496C}"/>
              </a:ext>
            </a:extLst>
          </p:cNvPr>
          <p:cNvSpPr/>
          <p:nvPr/>
        </p:nvSpPr>
        <p:spPr>
          <a:xfrm>
            <a:off x="4467018" y="536778"/>
            <a:ext cx="217310" cy="4521910"/>
          </a:xfrm>
          <a:prstGeom prst="roundRect">
            <a:avLst>
              <a:gd name="adj" fmla="val 16544"/>
            </a:avLst>
          </a:prstGeom>
          <a:solidFill>
            <a:srgbClr val="9D9D9F"/>
          </a:solidFill>
          <a:ln>
            <a:noFill/>
          </a:ln>
          <a:effectLst>
            <a:outerShdw blurRad="215900" sx="97000" sy="97000" algn="ctr" rotWithShape="0">
              <a:prstClr val="black">
                <a:alpha val="8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itle 1">
            <a:extLst>
              <a:ext uri="{FF2B5EF4-FFF2-40B4-BE49-F238E27FC236}">
                <a16:creationId xmlns:a16="http://schemas.microsoft.com/office/drawing/2014/main" id="{370D820C-FE21-4B50-9848-6259DD0E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748"/>
            <a:ext cx="8229600" cy="41666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Time and Labor Configuration Workbook </a:t>
            </a:r>
            <a:r>
              <a:rPr lang="en-US" sz="2400" b="1" dirty="0">
                <a:solidFill>
                  <a:schemeClr val="tx1"/>
                </a:solidFill>
              </a:rPr>
              <a:t>Tabs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84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BD443-7D35-481F-B2B0-BDFE296E9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4436" y="1972812"/>
            <a:ext cx="4264182" cy="783604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Complete the Contact Information Tab in the Time and Labor Workbook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0813" y="238708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0000"/>
                </a:solidFill>
                <a:latin typeface="-webkit-standard" charset="0"/>
              </a:rPr>
              <a:t> </a:t>
            </a:r>
            <a:r>
              <a:rPr lang="sk-SK"/>
              <a:t>  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49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7206D-1537-49F3-B76C-1F0EF2F05338}"/>
              </a:ext>
            </a:extLst>
          </p:cNvPr>
          <p:cNvSpPr/>
          <p:nvPr/>
        </p:nvSpPr>
        <p:spPr>
          <a:xfrm>
            <a:off x="1629802" y="963013"/>
            <a:ext cx="64301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Enter company information on this tab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This company information will represent your Time and Labor environment for all users and is not specific to individual FEIN’s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Enter contact information for the following individuals in your organization: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Main Contact (Decision Maker)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Alternate Contact (in the event the Decision Maker is not available or unresponsive)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IT Contact – this is required if installing any hardware and internal firewall setup is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venir Book" panose="02000503020000020003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76A35D-FA55-4FF2-8777-854B37108F92}"/>
              </a:ext>
            </a:extLst>
          </p:cNvPr>
          <p:cNvGrpSpPr/>
          <p:nvPr/>
        </p:nvGrpSpPr>
        <p:grpSpPr>
          <a:xfrm flipH="1">
            <a:off x="1399022" y="338052"/>
            <a:ext cx="6837952" cy="498926"/>
            <a:chOff x="207581" y="418794"/>
            <a:chExt cx="4173249" cy="640080"/>
          </a:xfrm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3C2ABB-D9BC-4FB0-A33B-A91D32691A1D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5808A710-0729-457C-8085-EEB4A6F1BCA5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6A9C24-C0A1-4732-A8A8-6403C1F5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6" y="365679"/>
            <a:ext cx="457200" cy="4572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4880213" cy="4989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b="1" i="1" dirty="0"/>
              <a:t>Company &amp; Contact Information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345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7206D-1537-49F3-B76C-1F0EF2F05338}"/>
              </a:ext>
            </a:extLst>
          </p:cNvPr>
          <p:cNvSpPr/>
          <p:nvPr/>
        </p:nvSpPr>
        <p:spPr>
          <a:xfrm>
            <a:off x="1740310" y="1656185"/>
            <a:ext cx="5567516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What method will the employees use to enter time?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Time clocks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How many Time Clocks will be needed?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76A35D-FA55-4FF2-8777-854B37108F92}"/>
              </a:ext>
            </a:extLst>
          </p:cNvPr>
          <p:cNvGrpSpPr/>
          <p:nvPr/>
        </p:nvGrpSpPr>
        <p:grpSpPr>
          <a:xfrm flipH="1">
            <a:off x="1399022" y="338052"/>
            <a:ext cx="6837952" cy="498926"/>
            <a:chOff x="207581" y="418794"/>
            <a:chExt cx="4173249" cy="640080"/>
          </a:xfrm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3C2ABB-D9BC-4FB0-A33B-A91D32691A1D}"/>
                </a:ext>
              </a:extLst>
            </p:cNvPr>
            <p:cNvSpPr/>
            <p:nvPr/>
          </p:nvSpPr>
          <p:spPr>
            <a:xfrm>
              <a:off x="266030" y="418794"/>
              <a:ext cx="4114800" cy="640080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5808A710-0729-457C-8085-EEB4A6F1BCA5}"/>
                </a:ext>
              </a:extLst>
            </p:cNvPr>
            <p:cNvSpPr/>
            <p:nvPr/>
          </p:nvSpPr>
          <p:spPr>
            <a:xfrm rot="5400000" flipV="1">
              <a:off x="9068" y="717426"/>
              <a:ext cx="457200" cy="6017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6A9C24-C0A1-4732-A8A8-6403C1F59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56" y="365679"/>
            <a:ext cx="457200" cy="4572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2B9673BC-BE0C-48E1-8308-6AB886D9255D}"/>
              </a:ext>
            </a:extLst>
          </p:cNvPr>
          <p:cNvSpPr txBox="1">
            <a:spLocks/>
          </p:cNvSpPr>
          <p:nvPr/>
        </p:nvSpPr>
        <p:spPr>
          <a:xfrm>
            <a:off x="1572206" y="355752"/>
            <a:ext cx="3976763" cy="4989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2400" b="1" i="1" dirty="0"/>
              <a:t>Company &amp; Contact Information</a:t>
            </a:r>
            <a:endParaRPr lang="en-US" sz="2400" b="1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61B64529-AA12-468F-8855-544457B4BC1A}"/>
              </a:ext>
            </a:extLst>
          </p:cNvPr>
          <p:cNvSpPr txBox="1">
            <a:spLocks/>
          </p:cNvSpPr>
          <p:nvPr/>
        </p:nvSpPr>
        <p:spPr>
          <a:xfrm>
            <a:off x="1629802" y="936414"/>
            <a:ext cx="3976763" cy="42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l"/>
            <a:r>
              <a:rPr lang="en-US" sz="1800" b="1" dirty="0">
                <a:solidFill>
                  <a:schemeClr val="tx1"/>
                </a:solidFill>
              </a:rPr>
              <a:t>Time Entry Methods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B6F88E-B205-4446-B3F5-04F0F5BD249A}"/>
              </a:ext>
            </a:extLst>
          </p:cNvPr>
          <p:cNvSpPr/>
          <p:nvPr/>
        </p:nvSpPr>
        <p:spPr>
          <a:xfrm>
            <a:off x="1629802" y="1317631"/>
            <a:ext cx="6607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 panose="02000503020000020003"/>
              </a:rPr>
              <a:t>Provide answers to questions on how the employees will be entering time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A1454-0163-4E53-9B88-9C81799EAB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47829" y="2750574"/>
            <a:ext cx="2334446" cy="21223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4547DA-D0C9-4B50-B8B1-AB17C02CF57C}"/>
              </a:ext>
            </a:extLst>
          </p:cNvPr>
          <p:cNvSpPr/>
          <p:nvPr/>
        </p:nvSpPr>
        <p:spPr>
          <a:xfrm>
            <a:off x="1740310" y="2679542"/>
            <a:ext cx="461624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How many employees will be punching or entering time on a regular basis?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/>
              </a:rPr>
              <a:t>What do we do today for managing time entry methods for our employees?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80B670-1978-491B-AC46-55EF26548641}"/>
              </a:ext>
            </a:extLst>
          </p:cNvPr>
          <p:cNvSpPr/>
          <p:nvPr/>
        </p:nvSpPr>
        <p:spPr>
          <a:xfrm>
            <a:off x="3262969" y="1927404"/>
            <a:ext cx="2343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Web Punching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11D153-8315-488E-B41F-9E6A2707783C}"/>
              </a:ext>
            </a:extLst>
          </p:cNvPr>
          <p:cNvSpPr/>
          <p:nvPr/>
        </p:nvSpPr>
        <p:spPr>
          <a:xfrm>
            <a:off x="5080822" y="1927404"/>
            <a:ext cx="16518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/>
              </a:rPr>
              <a:t>Kiosks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8027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LANSOURCE THEME" val="5s1TCmuN"/>
  <p:tag name="ARTICULATE_PROJECT_OPEN" val="0"/>
  <p:tag name="ARTICULATE_SLIDE_COUNT" val="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lanSource Theme">
  <a:themeElements>
    <a:clrScheme name="PlanSource 1">
      <a:dk1>
        <a:srgbClr val="5E5E5E"/>
      </a:dk1>
      <a:lt1>
        <a:srgbClr val="FFFFFF"/>
      </a:lt1>
      <a:dk2>
        <a:srgbClr val="898A8D"/>
      </a:dk2>
      <a:lt2>
        <a:srgbClr val="FFFFFF"/>
      </a:lt2>
      <a:accent1>
        <a:srgbClr val="E5E5E5"/>
      </a:accent1>
      <a:accent2>
        <a:srgbClr val="FF6C0C"/>
      </a:accent2>
      <a:accent3>
        <a:srgbClr val="04A6DF"/>
      </a:accent3>
      <a:accent4>
        <a:srgbClr val="4D3C7F"/>
      </a:accent4>
      <a:accent5>
        <a:srgbClr val="00A388"/>
      </a:accent5>
      <a:accent6>
        <a:srgbClr val="3C548E"/>
      </a:accent6>
      <a:hlink>
        <a:srgbClr val="FEFFFF"/>
      </a:hlink>
      <a:folHlink>
        <a:srgbClr val="82CD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11990</TotalTime>
  <Words>2628</Words>
  <Application>Microsoft Office PowerPoint</Application>
  <PresentationFormat>On-screen Show (16:9)</PresentationFormat>
  <Paragraphs>341</Paragraphs>
  <Slides>57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Arial</vt:lpstr>
      <vt:lpstr>Avenir Black</vt:lpstr>
      <vt:lpstr>Avenir Black Oblique</vt:lpstr>
      <vt:lpstr>Avenir Book</vt:lpstr>
      <vt:lpstr>Avenir Book Oblique</vt:lpstr>
      <vt:lpstr>Avenir Heavy</vt:lpstr>
      <vt:lpstr>Avenir Light</vt:lpstr>
      <vt:lpstr>Avenir Roman</vt:lpstr>
      <vt:lpstr>Calibri</vt:lpstr>
      <vt:lpstr>Courier New</vt:lpstr>
      <vt:lpstr>Segoe UI</vt:lpstr>
      <vt:lpstr>-webkit-standard</vt:lpstr>
      <vt:lpstr>Wingdings</vt:lpstr>
      <vt:lpstr>PlanSource Theme</vt:lpstr>
      <vt:lpstr>Time &amp; Labor An introduction into completion of the Configuration Workbook</vt:lpstr>
      <vt:lpstr>PowerPoint Presentation</vt:lpstr>
      <vt:lpstr>PowerPoint Presentation</vt:lpstr>
      <vt:lpstr>PowerPoint Presentation</vt:lpstr>
      <vt:lpstr>PowerPoint Presentation</vt:lpstr>
      <vt:lpstr>The Time and Labor Configuration Workbook Tabs</vt:lpstr>
      <vt:lpstr>Complete the Contact Information Tab in the Time and Labor Workbook</vt:lpstr>
      <vt:lpstr>PowerPoint Presentation</vt:lpstr>
      <vt:lpstr>PowerPoint Presentation</vt:lpstr>
      <vt:lpstr>PowerPoint Presentation</vt:lpstr>
      <vt:lpstr>Complete the Integration Fields Tab in the Time and Labor Workbook</vt:lpstr>
      <vt:lpstr>PowerPoint Presentation</vt:lpstr>
      <vt:lpstr>PowerPoint Presentation</vt:lpstr>
      <vt:lpstr>Complete the General Tab in the Time and Labor Workbook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Preference Policies Tab in the Time and Labor Workbook</vt:lpstr>
      <vt:lpstr>PowerPoint Presentation</vt:lpstr>
      <vt:lpstr>PowerPoint Presentation</vt:lpstr>
      <vt:lpstr>PowerPoint Presentation</vt:lpstr>
      <vt:lpstr>PowerPoint Presentation</vt:lpstr>
      <vt:lpstr>Complete the Holidays Tab in the Time and Labor Workbook</vt:lpstr>
      <vt:lpstr>PowerPoint Presentation</vt:lpstr>
      <vt:lpstr>PowerPoint Presentation</vt:lpstr>
      <vt:lpstr>Complete the Payroll Policies Tab in the Time and Labor Workbook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Security Tab in the Time and Labor Workbook</vt:lpstr>
      <vt:lpstr>PowerPoint Presentation</vt:lpstr>
      <vt:lpstr>PowerPoint Presentation</vt:lpstr>
      <vt:lpstr>Complete the Shift Differentials Tab in the Time and Labor Workbook</vt:lpstr>
      <vt:lpstr>PowerPoint Presentation</vt:lpstr>
      <vt:lpstr>PowerPoint Presentation</vt:lpstr>
      <vt:lpstr>Complete the Hardware Tab in the Time and Labor Workbook</vt:lpstr>
      <vt:lpstr>PowerPoint Presentation</vt:lpstr>
      <vt:lpstr>PowerPoint Presentation</vt:lpstr>
      <vt:lpstr>Complete the Schedule Templates Tab in the Time and Labor Workbook</vt:lpstr>
      <vt:lpstr>PowerPoint Presentation</vt:lpstr>
      <vt:lpstr>PowerPoint Presentation</vt:lpstr>
      <vt:lpstr>Complete the Scheduled Exception Alerts Tab in the Time and Labor Workbook</vt:lpstr>
      <vt:lpstr>PowerPoint Presentation</vt:lpstr>
      <vt:lpstr>PowerPoint Presentation</vt:lpstr>
      <vt:lpstr>Complete the Labor Levels Tab in the Time and Labor Workbook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Additional Modules Tab in the Time and Labor Workbook</vt:lpstr>
      <vt:lpstr>PowerPoint Presentation</vt:lpstr>
      <vt:lpstr>TLM Configuration Workbook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Brice Gould</dc:creator>
  <cp:lastModifiedBy>Stacie White</cp:lastModifiedBy>
  <cp:revision>196</cp:revision>
  <cp:lastPrinted>2016-12-09T19:12:58Z</cp:lastPrinted>
  <dcterms:created xsi:type="dcterms:W3CDTF">2016-01-14T16:01:20Z</dcterms:created>
  <dcterms:modified xsi:type="dcterms:W3CDTF">2019-10-09T18:00:41Z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A3DF7F59-AC76-441A-A3E7-7267C1C1D3F3</vt:lpwstr>
  </property>
  <property fmtid="{D5CDD505-2E9C-101B-9397-08002B2CF9AE}" pid="3" name="ArticulatePath">
    <vt:lpwstr>GL Journey 1</vt:lpwstr>
  </property>
</Properties>
</file>